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Lst>
  <p:notesMasterIdLst>
    <p:notesMasterId r:id="rId27"/>
  </p:notesMasterIdLst>
  <p:handoutMasterIdLst>
    <p:handoutMasterId r:id="rId28"/>
  </p:handoutMasterIdLst>
  <p:sldIdLst>
    <p:sldId id="351" r:id="rId2"/>
    <p:sldId id="407" r:id="rId3"/>
    <p:sldId id="395" r:id="rId4"/>
    <p:sldId id="387" r:id="rId5"/>
    <p:sldId id="334" r:id="rId6"/>
    <p:sldId id="368" r:id="rId7"/>
    <p:sldId id="389" r:id="rId8"/>
    <p:sldId id="336" r:id="rId9"/>
    <p:sldId id="437" r:id="rId10"/>
    <p:sldId id="438" r:id="rId11"/>
    <p:sldId id="421" r:id="rId12"/>
    <p:sldId id="422" r:id="rId13"/>
    <p:sldId id="401" r:id="rId14"/>
    <p:sldId id="404" r:id="rId15"/>
    <p:sldId id="337" r:id="rId16"/>
    <p:sldId id="340" r:id="rId17"/>
    <p:sldId id="432" r:id="rId18"/>
    <p:sldId id="433" r:id="rId19"/>
    <p:sldId id="434" r:id="rId20"/>
    <p:sldId id="375" r:id="rId21"/>
    <p:sldId id="405" r:id="rId22"/>
    <p:sldId id="406" r:id="rId23"/>
    <p:sldId id="402" r:id="rId24"/>
    <p:sldId id="399" r:id="rId25"/>
    <p:sldId id="408" r:id="rId26"/>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ÉRATEURS" id="{0B896E98-F45E-4768-8620-EDDF394BE181}">
          <p14:sldIdLst>
            <p14:sldId id="351"/>
            <p14:sldId id="407"/>
            <p14:sldId id="395"/>
            <p14:sldId id="387"/>
            <p14:sldId id="334"/>
            <p14:sldId id="368"/>
            <p14:sldId id="389"/>
            <p14:sldId id="336"/>
            <p14:sldId id="437"/>
            <p14:sldId id="438"/>
            <p14:sldId id="421"/>
            <p14:sldId id="422"/>
            <p14:sldId id="401"/>
            <p14:sldId id="404"/>
            <p14:sldId id="337"/>
            <p14:sldId id="340"/>
            <p14:sldId id="432"/>
            <p14:sldId id="433"/>
            <p14:sldId id="434"/>
            <p14:sldId id="375"/>
            <p14:sldId id="405"/>
            <p14:sldId id="406"/>
            <p14:sldId id="402"/>
            <p14:sldId id="399"/>
            <p14:sldId id="408"/>
          </p14:sldIdLst>
        </p14:section>
        <p14:section name="MÉTHODOLOGIE" id="{EB03BDE6-D677-4574-A7BF-9721F91BDEB8}">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1"/>
    <a:srgbClr val="D46D06"/>
    <a:srgbClr val="DAE9F6"/>
    <a:srgbClr val="2B8FE9"/>
    <a:srgbClr val="BDDEFF"/>
    <a:srgbClr val="DAA600"/>
    <a:srgbClr val="5B9BD5"/>
    <a:srgbClr val="79004E"/>
    <a:srgbClr val="DFC3D5"/>
    <a:srgbClr val="0C50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725" autoAdjust="0"/>
  </p:normalViewPr>
  <p:slideViewPr>
    <p:cSldViewPr showGuides="1">
      <p:cViewPr varScale="1">
        <p:scale>
          <a:sx n="151" d="100"/>
          <a:sy n="151" d="100"/>
        </p:scale>
        <p:origin x="474" y="10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27" d="100"/>
          <a:sy n="127" d="100"/>
        </p:scale>
        <p:origin x="544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D897012-7FF6-704A-9088-93ACEFB22089}"/>
              </a:ext>
            </a:extLst>
          </p:cNvPr>
          <p:cNvSpPr>
            <a:spLocks noGrp="1"/>
          </p:cNvSpPr>
          <p:nvPr>
            <p:ph type="hdr" sz="quarter"/>
          </p:nvPr>
        </p:nvSpPr>
        <p:spPr>
          <a:xfrm>
            <a:off x="0" y="0"/>
            <a:ext cx="2945659" cy="498056"/>
          </a:xfrm>
          <a:prstGeom prst="rect">
            <a:avLst/>
          </a:prstGeom>
        </p:spPr>
        <p:txBody>
          <a:bodyPr vert="horz" lIns="95562" tIns="47781" rIns="95562" bIns="47781" rtlCol="0"/>
          <a:lstStyle>
            <a:lvl1pPr algn="l">
              <a:defRPr sz="1300"/>
            </a:lvl1pPr>
          </a:lstStyle>
          <a:p>
            <a:endParaRPr lang="fr-FR"/>
          </a:p>
        </p:txBody>
      </p:sp>
      <p:sp>
        <p:nvSpPr>
          <p:cNvPr id="3" name="Espace réservé de la date 2">
            <a:extLst>
              <a:ext uri="{FF2B5EF4-FFF2-40B4-BE49-F238E27FC236}">
                <a16:creationId xmlns:a16="http://schemas.microsoft.com/office/drawing/2014/main" id="{9BBEEC68-1116-A24A-AD79-7B70DE510B69}"/>
              </a:ext>
            </a:extLst>
          </p:cNvPr>
          <p:cNvSpPr>
            <a:spLocks noGrp="1"/>
          </p:cNvSpPr>
          <p:nvPr>
            <p:ph type="dt" sz="quarter" idx="1"/>
          </p:nvPr>
        </p:nvSpPr>
        <p:spPr>
          <a:xfrm>
            <a:off x="3850443" y="0"/>
            <a:ext cx="2945659" cy="498056"/>
          </a:xfrm>
          <a:prstGeom prst="rect">
            <a:avLst/>
          </a:prstGeom>
        </p:spPr>
        <p:txBody>
          <a:bodyPr vert="horz" lIns="95562" tIns="47781" rIns="95562" bIns="47781" rtlCol="0"/>
          <a:lstStyle>
            <a:lvl1pPr algn="r">
              <a:defRPr sz="1300"/>
            </a:lvl1pPr>
          </a:lstStyle>
          <a:p>
            <a:fld id="{4F0C479D-4687-E740-9789-857CF0267E23}" type="datetimeFigureOut">
              <a:rPr lang="fr-FR" smtClean="0"/>
              <a:t>12/12/2024</a:t>
            </a:fld>
            <a:endParaRPr lang="fr-FR"/>
          </a:p>
        </p:txBody>
      </p:sp>
      <p:sp>
        <p:nvSpPr>
          <p:cNvPr id="4" name="Espace réservé du pied de page 3">
            <a:extLst>
              <a:ext uri="{FF2B5EF4-FFF2-40B4-BE49-F238E27FC236}">
                <a16:creationId xmlns:a16="http://schemas.microsoft.com/office/drawing/2014/main" id="{AA513078-4837-CD44-8134-B2F5EC620144}"/>
              </a:ext>
            </a:extLst>
          </p:cNvPr>
          <p:cNvSpPr>
            <a:spLocks noGrp="1"/>
          </p:cNvSpPr>
          <p:nvPr>
            <p:ph type="ftr" sz="quarter" idx="2"/>
          </p:nvPr>
        </p:nvSpPr>
        <p:spPr>
          <a:xfrm>
            <a:off x="0" y="9428585"/>
            <a:ext cx="2945659" cy="498055"/>
          </a:xfrm>
          <a:prstGeom prst="rect">
            <a:avLst/>
          </a:prstGeom>
        </p:spPr>
        <p:txBody>
          <a:bodyPr vert="horz" lIns="95562" tIns="47781" rIns="95562" bIns="47781" rtlCol="0" anchor="b"/>
          <a:lstStyle>
            <a:lvl1pPr algn="l">
              <a:defRPr sz="1300"/>
            </a:lvl1pPr>
          </a:lstStyle>
          <a:p>
            <a:endParaRPr lang="fr-FR"/>
          </a:p>
        </p:txBody>
      </p:sp>
      <p:sp>
        <p:nvSpPr>
          <p:cNvPr id="5" name="Espace réservé du numéro de diapositive 4">
            <a:extLst>
              <a:ext uri="{FF2B5EF4-FFF2-40B4-BE49-F238E27FC236}">
                <a16:creationId xmlns:a16="http://schemas.microsoft.com/office/drawing/2014/main" id="{23167E4C-36F1-A146-B373-CD678EBB6C68}"/>
              </a:ext>
            </a:extLst>
          </p:cNvPr>
          <p:cNvSpPr>
            <a:spLocks noGrp="1"/>
          </p:cNvSpPr>
          <p:nvPr>
            <p:ph type="sldNum" sz="quarter" idx="3"/>
          </p:nvPr>
        </p:nvSpPr>
        <p:spPr>
          <a:xfrm>
            <a:off x="3850443" y="9428585"/>
            <a:ext cx="2945659" cy="498055"/>
          </a:xfrm>
          <a:prstGeom prst="rect">
            <a:avLst/>
          </a:prstGeom>
        </p:spPr>
        <p:txBody>
          <a:bodyPr vert="horz" lIns="95562" tIns="47781" rIns="95562" bIns="47781" rtlCol="0" anchor="b"/>
          <a:lstStyle>
            <a:lvl1pPr algn="r">
              <a:defRPr sz="1300"/>
            </a:lvl1pPr>
          </a:lstStyle>
          <a:p>
            <a:fld id="{BBC0D87D-3887-3549-A415-10DFF9EDA4CC}" type="slidenum">
              <a:rPr lang="fr-FR" smtClean="0"/>
              <a:t>‹N°›</a:t>
            </a:fld>
            <a:endParaRPr lang="fr-FR"/>
          </a:p>
        </p:txBody>
      </p:sp>
    </p:spTree>
    <p:extLst>
      <p:ext uri="{BB962C8B-B14F-4D97-AF65-F5344CB8AC3E}">
        <p14:creationId xmlns:p14="http://schemas.microsoft.com/office/powerpoint/2010/main" val="1409136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332"/>
          </a:xfrm>
          <a:prstGeom prst="rect">
            <a:avLst/>
          </a:prstGeom>
        </p:spPr>
        <p:txBody>
          <a:bodyPr vert="horz" lIns="95562" tIns="47781" rIns="95562" bIns="47781" rtlCol="0"/>
          <a:lstStyle>
            <a:lvl1pPr algn="l">
              <a:defRPr sz="1300">
                <a:latin typeface="Arial" pitchFamily="34" charset="0"/>
              </a:defRPr>
            </a:lvl1pPr>
          </a:lstStyle>
          <a:p>
            <a:endParaRPr lang="fr-FR" dirty="0"/>
          </a:p>
        </p:txBody>
      </p:sp>
      <p:sp>
        <p:nvSpPr>
          <p:cNvPr id="3" name="Espace réservé de la date 2"/>
          <p:cNvSpPr>
            <a:spLocks noGrp="1"/>
          </p:cNvSpPr>
          <p:nvPr>
            <p:ph type="dt" idx="1"/>
          </p:nvPr>
        </p:nvSpPr>
        <p:spPr>
          <a:xfrm>
            <a:off x="3850443" y="1"/>
            <a:ext cx="2945659" cy="496332"/>
          </a:xfrm>
          <a:prstGeom prst="rect">
            <a:avLst/>
          </a:prstGeom>
        </p:spPr>
        <p:txBody>
          <a:bodyPr vert="horz" lIns="95562" tIns="47781" rIns="95562" bIns="47781" rtlCol="0"/>
          <a:lstStyle>
            <a:lvl1pPr algn="r">
              <a:defRPr sz="1300">
                <a:latin typeface="Arial" pitchFamily="34" charset="0"/>
              </a:defRPr>
            </a:lvl1pPr>
          </a:lstStyle>
          <a:p>
            <a:fld id="{D680E798-53FF-4C51-A981-953463752515}" type="datetimeFigureOut">
              <a:rPr lang="fr-FR" smtClean="0"/>
              <a:pPr/>
              <a:t>12/12/2024</a:t>
            </a:fld>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5562" tIns="47781" rIns="95562" bIns="47781"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5562" tIns="47781" rIns="95562" bIns="47781"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428584"/>
            <a:ext cx="2945659" cy="496332"/>
          </a:xfrm>
          <a:prstGeom prst="rect">
            <a:avLst/>
          </a:prstGeom>
        </p:spPr>
        <p:txBody>
          <a:bodyPr vert="horz" lIns="95562" tIns="47781" rIns="95562" bIns="47781" rtlCol="0" anchor="b"/>
          <a:lstStyle>
            <a:lvl1pPr algn="l">
              <a:defRPr sz="13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50443" y="9428584"/>
            <a:ext cx="2945659" cy="496332"/>
          </a:xfrm>
          <a:prstGeom prst="rect">
            <a:avLst/>
          </a:prstGeom>
        </p:spPr>
        <p:txBody>
          <a:bodyPr vert="horz" lIns="95562" tIns="47781" rIns="95562" bIns="47781" rtlCol="0" anchor="b"/>
          <a:lstStyle>
            <a:lvl1pPr algn="r">
              <a:defRPr sz="13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a:t>
            </a:fld>
            <a:endParaRPr lang="fr-FR" dirty="0"/>
          </a:p>
        </p:txBody>
      </p:sp>
    </p:spTree>
    <p:extLst>
      <p:ext uri="{BB962C8B-B14F-4D97-AF65-F5344CB8AC3E}">
        <p14:creationId xmlns:p14="http://schemas.microsoft.com/office/powerpoint/2010/main" val="1648484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endParaRPr lang="fr-FR" dirty="0"/>
          </a:p>
        </p:txBody>
      </p:sp>
      <p:sp>
        <p:nvSpPr>
          <p:cNvPr id="95" name="Google Shape;95;p3: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4383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Un consortium international d’acteurs de la R&amp;I des secteurs académique et non académique (universités, organismes de recherche, entreprises, autres acteurs socio-économiques).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Il est nécessaire d’avoir au moins 3 bénéficiaires indépendants basés dans des EM ou pays associés à Horizon Europe. Chaque bénéficiaire recrute au moins 1 doctorant et reçoit les financements directement de l’UE.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Au-delà, il est possible d’ajouter des bénéficiaires ou des partenaires associés, qui eux ne recrutent pas de doctorant mais viennent compléter le programme de formation en accueillant les doctorants recrutés par les Bénéficiaire en «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secondment</a:t>
            </a:r>
            <a:r>
              <a:rPr lang="fr-FR" sz="1200" dirty="0">
                <a:effectLst/>
                <a:latin typeface="Calibri" panose="020F0502020204030204" pitchFamily="34" charset="0"/>
                <a:ea typeface="Calibri" panose="020F0502020204030204" pitchFamily="34" charset="0"/>
                <a:cs typeface="Times New Roman" panose="02020603050405020304" pitchFamily="18" charset="0"/>
              </a:rPr>
              <a:t> » (stage supervisé) ou en contribuant au programme de formation à l’échelle du réseau. Ces Partenaires Associés peuvent être basé dans n’importe quel pays du monde.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a:p>
            <a:endParaRPr lang="fr-FR" dirty="0"/>
          </a:p>
          <a:p>
            <a:r>
              <a:rPr lang="fr-FR" dirty="0"/>
              <a:t>Pays éligibles pour financement de l’UE: EM de l’UE</a:t>
            </a:r>
            <a:r>
              <a:rPr lang="fr-FR" baseline="0" dirty="0"/>
              <a:t> ou Etats non membres de l’UE (pays associés à HE, à faible/moyen revenus, participation essentielle, institutions européennes, OI si organismes de recherche</a:t>
            </a:r>
            <a:endParaRPr dirty="0"/>
          </a:p>
        </p:txBody>
      </p:sp>
    </p:spTree>
    <p:extLst>
      <p:ext uri="{BB962C8B-B14F-4D97-AF65-F5344CB8AC3E}">
        <p14:creationId xmlns:p14="http://schemas.microsoft.com/office/powerpoint/2010/main" val="1106260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Comme toutes les autres AMSC, les DN-ID sont financés </a:t>
            </a:r>
            <a:r>
              <a:rPr lang="fr-FR" sz="1200" b="1" dirty="0">
                <a:effectLst/>
                <a:latin typeface="Calibri" panose="020F0502020204030204" pitchFamily="34" charset="0"/>
                <a:ea typeface="Calibri" panose="020F0502020204030204" pitchFamily="34" charset="0"/>
                <a:cs typeface="Times New Roman" panose="02020603050405020304" pitchFamily="18" charset="0"/>
              </a:rPr>
              <a:t>par coût unitaire</a:t>
            </a:r>
            <a:r>
              <a:rPr lang="fr-FR" sz="1200" dirty="0">
                <a:effectLst/>
                <a:latin typeface="Calibri" panose="020F0502020204030204" pitchFamily="34" charset="0"/>
                <a:ea typeface="Calibri" panose="020F0502020204030204" pitchFamily="34" charset="0"/>
                <a:cs typeface="Times New Roman" panose="02020603050405020304" pitchFamily="18" charset="0"/>
              </a:rPr>
              <a:t>. Pour un mois de travail d’un doctorant, la Commission européenne va verser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b="1" dirty="0">
                <a:effectLst/>
                <a:latin typeface="Calibri" panose="020F0502020204030204" pitchFamily="34" charset="0"/>
                <a:ea typeface="Calibri" panose="020F0502020204030204" pitchFamily="34" charset="0"/>
                <a:cs typeface="Times New Roman" panose="02020603050405020304" pitchFamily="18" charset="0"/>
              </a:rPr>
              <a:t>Des contributions qui constitueront la rémunération brute chargée du doctorant </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0"/>
              </a:spcAft>
              <a:buFont typeface="Courier New" panose="02070309020205020404" pitchFamily="49" charset="0"/>
              <a:buChar char="o"/>
            </a:pPr>
            <a:r>
              <a:rPr lang="fr-FR" sz="1200" dirty="0">
                <a:effectLst/>
                <a:latin typeface="Calibri" panose="020F0502020204030204" pitchFamily="34" charset="0"/>
                <a:ea typeface="Calibri" panose="020F0502020204030204" pitchFamily="34" charset="0"/>
                <a:cs typeface="Times New Roman" panose="02020603050405020304" pitchFamily="18" charset="0"/>
              </a:rPr>
              <a:t>La living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allowance</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fr-FR" sz="1200" dirty="0">
                <a:effectLst/>
                <a:latin typeface="Calibri" panose="020F0502020204030204" pitchFamily="34" charset="0"/>
                <a:ea typeface="Calibri" panose="020F0502020204030204" pitchFamily="34" charset="0"/>
                <a:cs typeface="Times New Roman" panose="02020603050405020304" pitchFamily="18" charset="0"/>
              </a:rPr>
              <a:t> 4842,1 euros (après application du coefficient correcteur)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0"/>
              </a:spcAft>
              <a:buFont typeface="Courier New" panose="02070309020205020404" pitchFamily="49" charset="0"/>
              <a:buChar char="o"/>
            </a:pPr>
            <a:r>
              <a:rPr lang="fr-FR" sz="1200" dirty="0">
                <a:effectLst/>
                <a:latin typeface="Calibri" panose="020F0502020204030204" pitchFamily="34" charset="0"/>
                <a:ea typeface="Calibri" panose="020F0502020204030204" pitchFamily="34" charset="0"/>
                <a:cs typeface="Times New Roman" panose="02020603050405020304" pitchFamily="18" charset="0"/>
              </a:rPr>
              <a:t>La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mobility</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allowance</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fr-FR" sz="1200" dirty="0">
                <a:effectLst/>
                <a:latin typeface="Calibri" panose="020F0502020204030204" pitchFamily="34" charset="0"/>
                <a:ea typeface="Calibri" panose="020F0502020204030204" pitchFamily="34" charset="0"/>
                <a:cs typeface="Times New Roman" panose="02020603050405020304" pitchFamily="18" charset="0"/>
              </a:rPr>
              <a:t> 710 euros (pas imposée)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0"/>
              </a:spcAft>
              <a:buFont typeface="Courier New" panose="02070309020205020404" pitchFamily="49" charset="0"/>
              <a:buChar char="o"/>
            </a:pPr>
            <a:r>
              <a:rPr lang="fr-FR" sz="1200" dirty="0">
                <a:effectLst/>
                <a:latin typeface="Calibri" panose="020F0502020204030204" pitchFamily="34" charset="0"/>
                <a:ea typeface="Calibri" panose="020F0502020204030204" pitchFamily="34" charset="0"/>
                <a:cs typeface="Times New Roman" panose="02020603050405020304" pitchFamily="18" charset="0"/>
              </a:rPr>
              <a:t>La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family</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allowance</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fr-FR" sz="1200" dirty="0">
                <a:effectLst/>
                <a:latin typeface="Calibri" panose="020F0502020204030204" pitchFamily="34" charset="0"/>
                <a:ea typeface="Calibri" panose="020F0502020204030204" pitchFamily="34" charset="0"/>
                <a:cs typeface="Times New Roman" panose="02020603050405020304" pitchFamily="18" charset="0"/>
              </a:rPr>
              <a:t> 660 euros (si le chercheur y est éligible)</a:t>
            </a:r>
          </a:p>
          <a:p>
            <a:pPr marL="742950" lvl="1" indent="-285750" algn="just">
              <a:lnSpc>
                <a:spcPct val="107000"/>
              </a:lnSpc>
              <a:spcAft>
                <a:spcPts val="0"/>
              </a:spcAft>
              <a:buFont typeface="Courier New" panose="02070309020205020404" pitchFamily="49" charset="0"/>
              <a:buChar char="o"/>
            </a:pPr>
            <a:r>
              <a:rPr lang="fr-FR" sz="1200" dirty="0">
                <a:effectLst/>
                <a:latin typeface="Calibri" panose="020F0502020204030204" pitchFamily="34" charset="0"/>
                <a:ea typeface="Calibri" panose="020F0502020204030204" pitchFamily="34" charset="0"/>
                <a:cs typeface="Times New Roman" panose="02020603050405020304" pitchFamily="18" charset="0"/>
              </a:rPr>
              <a:t>En</a:t>
            </a:r>
            <a:r>
              <a:rPr lang="fr-FR" sz="1200" baseline="0" dirty="0">
                <a:effectLst/>
                <a:latin typeface="Calibri" panose="020F0502020204030204" pitchFamily="34" charset="0"/>
                <a:ea typeface="Calibri" panose="020F0502020204030204" pitchFamily="34" charset="0"/>
                <a:cs typeface="Times New Roman" panose="02020603050405020304" pitchFamily="18" charset="0"/>
              </a:rPr>
              <a:t> cas d’arrêt &gt; LT </a:t>
            </a:r>
            <a:r>
              <a:rPr lang="fr-FR" sz="1200" baseline="0" dirty="0" err="1">
                <a:effectLst/>
                <a:latin typeface="Calibri" panose="020F0502020204030204" pitchFamily="34" charset="0"/>
                <a:ea typeface="Calibri" panose="020F0502020204030204" pitchFamily="34" charset="0"/>
                <a:cs typeface="Times New Roman" panose="02020603050405020304" pitchFamily="18" charset="0"/>
              </a:rPr>
              <a:t>Leave</a:t>
            </a:r>
            <a:r>
              <a:rPr lang="fr-FR" sz="1200" baseline="0" dirty="0">
                <a:effectLst/>
                <a:latin typeface="Calibri" panose="020F0502020204030204" pitchFamily="34" charset="0"/>
                <a:ea typeface="Calibri" panose="020F0502020204030204" pitchFamily="34" charset="0"/>
                <a:cs typeface="Times New Roman" panose="02020603050405020304" pitchFamily="18" charset="0"/>
              </a:rPr>
              <a:t> </a:t>
            </a:r>
            <a:r>
              <a:rPr lang="fr-FR" sz="1200" baseline="0" dirty="0" err="1">
                <a:effectLst/>
                <a:latin typeface="Calibri" panose="020F0502020204030204" pitchFamily="34" charset="0"/>
                <a:ea typeface="Calibri" panose="020F0502020204030204" pitchFamily="34" charset="0"/>
                <a:cs typeface="Times New Roman" panose="02020603050405020304" pitchFamily="18" charset="0"/>
              </a:rPr>
              <a:t>allowance</a:t>
            </a:r>
            <a:r>
              <a:rPr lang="fr-FR" sz="1200" baseline="0" dirty="0">
                <a:effectLst/>
                <a:latin typeface="Calibri" panose="020F0502020204030204" pitchFamily="34" charset="0"/>
                <a:ea typeface="Calibri" panose="020F0502020204030204" pitchFamily="34" charset="0"/>
                <a:cs typeface="Times New Roman" panose="02020603050405020304" pitchFamily="18" charset="0"/>
              </a:rPr>
              <a:t> &amp; de besoins spécifiques &gt; </a:t>
            </a:r>
            <a:r>
              <a:rPr lang="fr-FR" sz="1200" baseline="0" dirty="0" err="1">
                <a:effectLst/>
                <a:latin typeface="Calibri" panose="020F0502020204030204" pitchFamily="34" charset="0"/>
                <a:ea typeface="Calibri" panose="020F0502020204030204" pitchFamily="34" charset="0"/>
                <a:cs typeface="Times New Roman" panose="02020603050405020304" pitchFamily="18" charset="0"/>
              </a:rPr>
              <a:t>Special</a:t>
            </a:r>
            <a:r>
              <a:rPr lang="fr-FR" sz="1200" baseline="0" dirty="0">
                <a:effectLst/>
                <a:latin typeface="Calibri" panose="020F0502020204030204" pitchFamily="34" charset="0"/>
                <a:ea typeface="Calibri" panose="020F0502020204030204" pitchFamily="34" charset="0"/>
                <a:cs typeface="Times New Roman" panose="02020603050405020304" pitchFamily="18" charset="0"/>
              </a:rPr>
              <a:t> </a:t>
            </a:r>
            <a:r>
              <a:rPr lang="fr-FR" sz="1200" baseline="0" dirty="0" err="1">
                <a:effectLst/>
                <a:latin typeface="Calibri" panose="020F0502020204030204" pitchFamily="34" charset="0"/>
                <a:ea typeface="Calibri" panose="020F0502020204030204" pitchFamily="34" charset="0"/>
                <a:cs typeface="Times New Roman" panose="02020603050405020304" pitchFamily="18" charset="0"/>
              </a:rPr>
              <a:t>needs</a:t>
            </a:r>
            <a:r>
              <a:rPr lang="fr-FR" sz="1200" baseline="0" dirty="0">
                <a:effectLst/>
                <a:latin typeface="Calibri" panose="020F0502020204030204" pitchFamily="34" charset="0"/>
                <a:ea typeface="Calibri" panose="020F0502020204030204" pitchFamily="34" charset="0"/>
                <a:cs typeface="Times New Roman" panose="02020603050405020304" pitchFamily="18" charset="0"/>
              </a:rPr>
              <a:t> </a:t>
            </a:r>
            <a:r>
              <a:rPr lang="fr-FR" sz="1200" baseline="0" dirty="0" err="1">
                <a:effectLst/>
                <a:latin typeface="Calibri" panose="020F0502020204030204" pitchFamily="34" charset="0"/>
                <a:ea typeface="Calibri" panose="020F0502020204030204" pitchFamily="34" charset="0"/>
                <a:cs typeface="Times New Roman" panose="02020603050405020304" pitchFamily="18" charset="0"/>
              </a:rPr>
              <a:t>allowance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b="1" dirty="0">
                <a:effectLst/>
                <a:latin typeface="Calibri" panose="020F0502020204030204" pitchFamily="34" charset="0"/>
                <a:ea typeface="Calibri" panose="020F0502020204030204" pitchFamily="34" charset="0"/>
                <a:cs typeface="Times New Roman" panose="02020603050405020304" pitchFamily="18" charset="0"/>
              </a:rPr>
              <a:t>Des contributions pour le Bénéficiaire employeur pour couvrir les frais d’environnement, de formation, de missions ainsi que les frais de gestion et les coûts indirects</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0"/>
              </a:spcAft>
              <a:buFont typeface="Courier New" panose="02070309020205020404" pitchFamily="49" charset="0"/>
              <a:buChar char="o"/>
            </a:pPr>
            <a:r>
              <a:rPr lang="fr-FR" sz="1200" dirty="0">
                <a:effectLst/>
                <a:latin typeface="Calibri" panose="020F0502020204030204" pitchFamily="34" charset="0"/>
                <a:ea typeface="Calibri" panose="020F0502020204030204" pitchFamily="34" charset="0"/>
                <a:cs typeface="Times New Roman" panose="02020603050405020304" pitchFamily="18" charset="0"/>
              </a:rPr>
              <a:t>RTN : 1600 euros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fr-FR" sz="1200" dirty="0">
                <a:effectLst/>
                <a:latin typeface="Calibri" panose="020F0502020204030204" pitchFamily="34" charset="0"/>
                <a:ea typeface="Calibri" panose="020F0502020204030204" pitchFamily="34" charset="0"/>
                <a:cs typeface="Times New Roman" panose="02020603050405020304" pitchFamily="18" charset="0"/>
              </a:rPr>
              <a:t>M&amp;CI : 1200 euros </a:t>
            </a:r>
            <a:r>
              <a:rPr lang="fr-FR" sz="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fr-FR" sz="1200" dirty="0">
                <a:effectLst/>
                <a:latin typeface="Calibri" panose="020F0502020204030204" pitchFamily="34" charset="0"/>
                <a:ea typeface="Calibri" panose="020F0502020204030204" pitchFamily="34" charset="0"/>
                <a:cs typeface="Times New Roman" panose="02020603050405020304" pitchFamily="18" charset="0"/>
              </a:rPr>
              <a:t> soit 2800 euros par mois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AAP 2022 : pour 1 doctorant (éligible à la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Family</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allowance</a:t>
            </a:r>
            <a:r>
              <a:rPr lang="fr-FR" sz="1200" dirty="0">
                <a:effectLst/>
                <a:latin typeface="Calibri" panose="020F0502020204030204" pitchFamily="34" charset="0"/>
                <a:ea typeface="Calibri" panose="020F0502020204030204" pitchFamily="34" charset="0"/>
                <a:cs typeface="Times New Roman" panose="02020603050405020304" pitchFamily="18" charset="0"/>
              </a:rPr>
              <a:t>) pendant 36 mois en France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 324 435,60€ dont 100 800€ de contribution aux coûts de RTN et de management / indirects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endParaRPr b="1" dirty="0"/>
          </a:p>
        </p:txBody>
      </p:sp>
    </p:spTree>
    <p:extLst>
      <p:ext uri="{BB962C8B-B14F-4D97-AF65-F5344CB8AC3E}">
        <p14:creationId xmlns:p14="http://schemas.microsoft.com/office/powerpoint/2010/main" val="444960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pPr algn="just">
              <a:lnSpc>
                <a:spcPct val="107000"/>
              </a:lnSpc>
              <a:spcAft>
                <a:spcPts val="800"/>
              </a:spcAft>
            </a:pPr>
            <a:r>
              <a:rPr lang="fr-FR" sz="1200" b="1" dirty="0">
                <a:effectLst/>
                <a:latin typeface="Calibri" panose="020F0502020204030204" pitchFamily="34" charset="0"/>
                <a:ea typeface="Calibri" panose="020F0502020204030204" pitchFamily="34" charset="0"/>
                <a:cs typeface="Times New Roman" panose="02020603050405020304" pitchFamily="18" charset="0"/>
              </a:rPr>
              <a:t>Durée du projet</a:t>
            </a:r>
            <a:r>
              <a:rPr lang="fr-FR" sz="1200" dirty="0">
                <a:effectLst/>
                <a:latin typeface="Calibri" panose="020F0502020204030204" pitchFamily="34" charset="0"/>
                <a:ea typeface="Calibri" panose="020F0502020204030204" pitchFamily="34" charset="0"/>
                <a:cs typeface="Times New Roman" panose="02020603050405020304" pitchFamily="18" charset="0"/>
              </a:rPr>
              <a:t>: 48 mois </a:t>
            </a:r>
            <a:r>
              <a:rPr lang="fr-FR" sz="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fr-FR" sz="1200" dirty="0">
                <a:effectLst/>
                <a:latin typeface="Calibri" panose="020F0502020204030204" pitchFamily="34" charset="0"/>
                <a:ea typeface="Calibri" panose="020F0502020204030204" pitchFamily="34" charset="0"/>
                <a:cs typeface="Times New Roman" panose="02020603050405020304" pitchFamily="18" charset="0"/>
              </a:rPr>
              <a:t> 12 mois pour recruter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b="1" dirty="0">
                <a:effectLst/>
                <a:latin typeface="Calibri" panose="020F0502020204030204" pitchFamily="34" charset="0"/>
                <a:ea typeface="Calibri" panose="020F0502020204030204" pitchFamily="34" charset="0"/>
                <a:cs typeface="Times New Roman" panose="02020603050405020304" pitchFamily="18" charset="0"/>
              </a:rPr>
              <a:t>Durée de la bourse doctorale</a:t>
            </a:r>
            <a:r>
              <a:rPr lang="fr-FR" sz="1200" dirty="0">
                <a:effectLst/>
                <a:latin typeface="Calibri" panose="020F0502020204030204" pitchFamily="34" charset="0"/>
                <a:ea typeface="Calibri" panose="020F0502020204030204" pitchFamily="34" charset="0"/>
                <a:cs typeface="Times New Roman" panose="02020603050405020304" pitchFamily="18" charset="0"/>
              </a:rPr>
              <a:t>: 3 à 36 mois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200" b="1" dirty="0">
                <a:effectLst/>
                <a:latin typeface="Calibri" panose="020F0502020204030204" pitchFamily="34" charset="0"/>
                <a:ea typeface="Calibri" panose="020F0502020204030204" pitchFamily="34" charset="0"/>
                <a:cs typeface="Times New Roman" panose="02020603050405020304" pitchFamily="18" charset="0"/>
              </a:rPr>
              <a:t>Recrutement</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Chaque Bénéficiaire doit recruter au moins 1 doctorant, l’accueillir et le superviser au sein de ses locaux ou de ceux d’un Partenaire Associé lié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Unique ou multiple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b="1" dirty="0" err="1">
                <a:effectLst/>
                <a:latin typeface="Calibri" panose="020F0502020204030204" pitchFamily="34" charset="0"/>
                <a:ea typeface="Calibri" panose="020F0502020204030204" pitchFamily="34" charset="0"/>
                <a:cs typeface="Times New Roman" panose="02020603050405020304" pitchFamily="18" charset="0"/>
              </a:rPr>
              <a:t>Secondment</a:t>
            </a:r>
            <a:r>
              <a:rPr lang="fr-FR" sz="1200" dirty="0">
                <a:effectLst/>
                <a:latin typeface="Calibri" panose="020F0502020204030204" pitchFamily="34" charset="0"/>
                <a:ea typeface="Calibri" panose="020F0502020204030204" pitchFamily="34" charset="0"/>
                <a:cs typeface="Times New Roman" panose="02020603050405020304" pitchFamily="18" charset="0"/>
              </a:rPr>
              <a:t>: optionnel, max 1/3 de la durée du projet dans un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regular</a:t>
            </a:r>
            <a:r>
              <a:rPr lang="fr-FR" sz="1200" dirty="0">
                <a:effectLst/>
                <a:latin typeface="Calibri" panose="020F0502020204030204" pitchFamily="34" charset="0"/>
                <a:ea typeface="Calibri" panose="020F0502020204030204" pitchFamily="34" charset="0"/>
                <a:cs typeface="Times New Roman" panose="02020603050405020304" pitchFamily="18" charset="0"/>
              </a:rPr>
              <a:t>, pas de durée max pour les DN ID ou JD</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200" b="1" dirty="0">
                <a:effectLst/>
                <a:latin typeface="Calibri" panose="020F0502020204030204" pitchFamily="34" charset="0"/>
                <a:ea typeface="Calibri" panose="020F0502020204030204" pitchFamily="34" charset="0"/>
                <a:cs typeface="Times New Roman" panose="02020603050405020304" pitchFamily="18" charset="0"/>
              </a:rPr>
              <a:t>Budget</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Maximum 540 personnes-mois de financement (soit 15 doctorants pour 36 mois chacun)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La contribution de l’UE dans un même pays/OI doit être  ≤ à 40% de la contribution UE totale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endParaRPr dirty="0"/>
          </a:p>
        </p:txBody>
      </p:sp>
    </p:spTree>
    <p:extLst>
      <p:ext uri="{BB962C8B-B14F-4D97-AF65-F5344CB8AC3E}">
        <p14:creationId xmlns:p14="http://schemas.microsoft.com/office/powerpoint/2010/main" val="821266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endParaRPr dirty="0"/>
          </a:p>
        </p:txBody>
      </p:sp>
    </p:spTree>
    <p:extLst>
      <p:ext uri="{BB962C8B-B14F-4D97-AF65-F5344CB8AC3E}">
        <p14:creationId xmlns:p14="http://schemas.microsoft.com/office/powerpoint/2010/main" val="2081252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endParaRPr dirty="0"/>
          </a:p>
        </p:txBody>
      </p:sp>
    </p:spTree>
    <p:extLst>
      <p:ext uri="{BB962C8B-B14F-4D97-AF65-F5344CB8AC3E}">
        <p14:creationId xmlns:p14="http://schemas.microsoft.com/office/powerpoint/2010/main" val="2206395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94dba6a559_1_0:notes"/>
          <p:cNvSpPr>
            <a:spLocks noGrp="1" noRot="1" noChangeAspect="1"/>
          </p:cNvSpPr>
          <p:nvPr>
            <p:ph type="sldImg" idx="2"/>
          </p:nvPr>
        </p:nvSpPr>
        <p:spPr>
          <a:xfrm>
            <a:off x="-498475" y="935038"/>
            <a:ext cx="8283575" cy="4660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94dba6a559_1_0:notes"/>
          <p:cNvSpPr txBox="1">
            <a:spLocks noGrp="1"/>
          </p:cNvSpPr>
          <p:nvPr>
            <p:ph type="body" idx="1"/>
          </p:nvPr>
        </p:nvSpPr>
        <p:spPr>
          <a:xfrm>
            <a:off x="728769" y="5906990"/>
            <a:ext cx="5830163" cy="5596096"/>
          </a:xfrm>
          <a:prstGeom prst="rect">
            <a:avLst/>
          </a:prstGeom>
        </p:spPr>
        <p:txBody>
          <a:bodyPr spcFirstLastPara="1" wrap="square" lIns="112127" tIns="112127" rIns="112127" bIns="112127" anchor="t" anchorCtr="0">
            <a:noAutofit/>
          </a:bodyPr>
          <a:lstStyle/>
          <a:p>
            <a:r>
              <a:rPr lang="fr-FR" dirty="0"/>
              <a:t>L’action MSCA</a:t>
            </a:r>
            <a:r>
              <a:rPr lang="fr-FR" baseline="0" dirty="0"/>
              <a:t> Postdoctoral </a:t>
            </a:r>
            <a:r>
              <a:rPr lang="fr-FR" baseline="0" dirty="0" err="1"/>
              <a:t>Fellowships</a:t>
            </a:r>
            <a:r>
              <a:rPr lang="fr-FR" baseline="0" dirty="0"/>
              <a:t> finance des bourses individuelles pour les jeunes chercheurs postdoctoraux. </a:t>
            </a:r>
          </a:p>
          <a:p>
            <a:r>
              <a:rPr lang="fr-FR" baseline="0" dirty="0"/>
              <a:t>Pour être candidat, il faut être titulaire d’un doctorat et ne pas excéder 8 ans d’expérience en recherche depuis l’obtention du doctorat (les congés maternité/paternité, les ruptures de carrière ou le temps de recherche hors Europe sont déduits du calcul). </a:t>
            </a:r>
          </a:p>
          <a:p>
            <a:endParaRPr lang="fr-FR" baseline="0" dirty="0"/>
          </a:p>
          <a:p>
            <a:r>
              <a:rPr lang="fr-FR" baseline="0" dirty="0"/>
              <a:t>L’objectif de cette appel à projets est de stimuler la carrière des </a:t>
            </a:r>
            <a:r>
              <a:rPr lang="fr-FR" dirty="0"/>
              <a:t>chercheurs postdoctoraux en renforçant leurs compétences et leur potentiel créatif &amp; innovant via des projets de recherche individuels en mobilité internationale</a:t>
            </a:r>
            <a:endParaRPr lang="fr-FR" baseline="0" dirty="0"/>
          </a:p>
          <a:p>
            <a:pPr marL="0" indent="0">
              <a:buFontTx/>
              <a:buNone/>
            </a:pPr>
            <a:endParaRPr lang="fr-FR" dirty="0"/>
          </a:p>
          <a:p>
            <a:pPr marL="0" indent="0" algn="just">
              <a:lnSpc>
                <a:spcPct val="115000"/>
              </a:lnSpc>
              <a:spcBef>
                <a:spcPts val="0"/>
              </a:spcBef>
              <a:buSzPts val="1100"/>
              <a:buNone/>
            </a:pPr>
            <a:r>
              <a:rPr lang="fr-FR" sz="1300" b="1" dirty="0">
                <a:ea typeface="Lato"/>
                <a:cs typeface="Lato"/>
                <a:sym typeface="Lato"/>
              </a:rPr>
              <a:t>Qui candidate? </a:t>
            </a:r>
            <a:r>
              <a:rPr lang="fr-FR" sz="1300" b="0" dirty="0">
                <a:ea typeface="Lato"/>
                <a:cs typeface="Lato"/>
                <a:sym typeface="Lato"/>
              </a:rPr>
              <a:t>Comme</a:t>
            </a:r>
            <a:r>
              <a:rPr lang="fr-FR" sz="1300" b="0" baseline="0" dirty="0">
                <a:ea typeface="Lato"/>
                <a:cs typeface="Lato"/>
                <a:sym typeface="Lato"/>
              </a:rPr>
              <a:t> pour tous les appels à projets Horizon Europe, ce ne sont pas les chercheurs qui sont bénéficiaires mais les établissements. </a:t>
            </a:r>
          </a:p>
          <a:p>
            <a:pPr marL="0" indent="0" algn="just">
              <a:lnSpc>
                <a:spcPct val="115000"/>
              </a:lnSpc>
              <a:spcBef>
                <a:spcPts val="0"/>
              </a:spcBef>
              <a:buSzPts val="1100"/>
              <a:buNone/>
            </a:pPr>
            <a:r>
              <a:rPr lang="fr-FR" sz="1300" b="0" baseline="0" dirty="0">
                <a:ea typeface="Lato"/>
                <a:cs typeface="Lato"/>
                <a:sym typeface="Lato"/>
              </a:rPr>
              <a:t>Dans le cas des bourses MSCA Postdoctoral </a:t>
            </a:r>
            <a:r>
              <a:rPr lang="fr-FR" sz="1300" b="0" baseline="0" dirty="0" err="1">
                <a:ea typeface="Lato"/>
                <a:cs typeface="Lato"/>
                <a:sym typeface="Lato"/>
              </a:rPr>
              <a:t>Fellowships</a:t>
            </a:r>
            <a:r>
              <a:rPr lang="fr-FR" sz="1300" b="0" baseline="0" dirty="0">
                <a:ea typeface="Lato"/>
                <a:cs typeface="Lato"/>
                <a:sym typeface="Lato"/>
              </a:rPr>
              <a:t>, il s’agit d’une action mono-bénéficiaire. C’est donc une entité légale dans un Etat membre ou un Pays Associé à Horizon Europe qui postule en tant que Bénéficiaire. </a:t>
            </a:r>
          </a:p>
          <a:p>
            <a:pPr marL="0" indent="0" algn="just">
              <a:lnSpc>
                <a:spcPct val="115000"/>
              </a:lnSpc>
              <a:spcBef>
                <a:spcPts val="0"/>
              </a:spcBef>
              <a:buSzPts val="1100"/>
              <a:buNone/>
            </a:pPr>
            <a:r>
              <a:rPr lang="fr-FR" sz="1300" b="0" baseline="0" dirty="0">
                <a:ea typeface="Lato"/>
                <a:cs typeface="Lato"/>
                <a:sym typeface="Lato"/>
              </a:rPr>
              <a:t>En revanche, la candidature est préparée conjointement par le chercheur candidat et un encadrant au sein de l’entité légale bénéficiaire (du secteur académique ou non académique)</a:t>
            </a:r>
            <a:endParaRPr lang="fr-FR" sz="1300" b="1" dirty="0">
              <a:ea typeface="Lato"/>
              <a:cs typeface="Lato"/>
              <a:sym typeface="Lato"/>
            </a:endParaRPr>
          </a:p>
          <a:p>
            <a:pPr marL="0" indent="0" algn="just">
              <a:lnSpc>
                <a:spcPct val="115000"/>
              </a:lnSpc>
              <a:spcBef>
                <a:spcPts val="0"/>
              </a:spcBef>
              <a:buSzPts val="1100"/>
              <a:buNone/>
            </a:pPr>
            <a:endParaRPr lang="fr-FR" sz="1300" b="1" dirty="0">
              <a:ea typeface="Lato"/>
              <a:cs typeface="Lato"/>
              <a:sym typeface="Lato"/>
            </a:endParaRPr>
          </a:p>
          <a:p>
            <a:pPr marL="0" indent="0">
              <a:buFontTx/>
              <a:buNone/>
            </a:pPr>
            <a:r>
              <a:rPr lang="fr-FR" dirty="0"/>
              <a:t>Il</a:t>
            </a:r>
            <a:r>
              <a:rPr lang="fr-FR" baseline="0" dirty="0"/>
              <a:t> y a deux types de bourses: les </a:t>
            </a:r>
            <a:r>
              <a:rPr lang="fr-FR" b="1" baseline="0" dirty="0"/>
              <a:t>European Postdoctoral </a:t>
            </a:r>
            <a:r>
              <a:rPr lang="fr-FR" b="1" baseline="0" dirty="0" err="1"/>
              <a:t>Fellowships</a:t>
            </a:r>
            <a:r>
              <a:rPr lang="fr-FR" b="1" baseline="0" dirty="0"/>
              <a:t> </a:t>
            </a:r>
            <a:r>
              <a:rPr lang="fr-FR" baseline="0" dirty="0"/>
              <a:t>et les </a:t>
            </a:r>
            <a:r>
              <a:rPr lang="fr-FR" b="1" baseline="0" dirty="0"/>
              <a:t>Global Postdoctoral </a:t>
            </a:r>
            <a:r>
              <a:rPr lang="fr-FR" b="1" baseline="0" dirty="0" err="1"/>
              <a:t>Fellowships</a:t>
            </a:r>
            <a:r>
              <a:rPr lang="fr-FR" baseline="0" dirty="0"/>
              <a:t>.</a:t>
            </a:r>
          </a:p>
          <a:p>
            <a:pPr marL="0" indent="0">
              <a:buFontTx/>
              <a:buNone/>
            </a:pPr>
            <a:endParaRPr lang="fr-FR" baseline="0" dirty="0"/>
          </a:p>
          <a:p>
            <a:pPr marL="0" indent="0">
              <a:buFontTx/>
              <a:buNone/>
            </a:pPr>
            <a:r>
              <a:rPr lang="fr-FR" baseline="0" dirty="0"/>
              <a:t>L’appel MSCA Postdoctoral </a:t>
            </a:r>
            <a:r>
              <a:rPr lang="fr-FR" baseline="0" dirty="0" err="1"/>
              <a:t>Fellowships</a:t>
            </a:r>
            <a:r>
              <a:rPr lang="fr-FR" baseline="0" dirty="0"/>
              <a:t> est récurrent. Il y a un appel à projets par an. Pour 2023, l’appel ouvrira en avril et se clôturera le 13 septembre 2023.</a:t>
            </a:r>
            <a:endParaRPr lang="fr-FR" dirty="0"/>
          </a:p>
          <a:p>
            <a:pPr marL="0" indent="0">
              <a:buFontTx/>
              <a:buNone/>
            </a:pPr>
            <a:endParaRPr lang="fr-FR" dirty="0"/>
          </a:p>
          <a:p>
            <a:endParaRPr lang="fr-FR" dirty="0"/>
          </a:p>
        </p:txBody>
      </p:sp>
    </p:spTree>
    <p:extLst>
      <p:ext uri="{BB962C8B-B14F-4D97-AF65-F5344CB8AC3E}">
        <p14:creationId xmlns:p14="http://schemas.microsoft.com/office/powerpoint/2010/main" val="4031920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94dba6a559_1_0:notes"/>
          <p:cNvSpPr>
            <a:spLocks noGrp="1" noRot="1" noChangeAspect="1"/>
          </p:cNvSpPr>
          <p:nvPr>
            <p:ph type="sldImg" idx="2"/>
          </p:nvPr>
        </p:nvSpPr>
        <p:spPr>
          <a:xfrm>
            <a:off x="-498475" y="935038"/>
            <a:ext cx="8283575" cy="4660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94dba6a559_1_0:notes"/>
          <p:cNvSpPr txBox="1">
            <a:spLocks noGrp="1"/>
          </p:cNvSpPr>
          <p:nvPr>
            <p:ph type="body" idx="1"/>
          </p:nvPr>
        </p:nvSpPr>
        <p:spPr>
          <a:xfrm>
            <a:off x="728769" y="5906990"/>
            <a:ext cx="5830163" cy="5596096"/>
          </a:xfrm>
          <a:prstGeom prst="rect">
            <a:avLst/>
          </a:prstGeom>
        </p:spPr>
        <p:txBody>
          <a:bodyPr spcFirstLastPara="1" wrap="square" lIns="112127" tIns="112127" rIns="112127" bIns="112127" anchor="t" anchorCtr="0">
            <a:noAutofit/>
          </a:bodyPr>
          <a:lstStyle/>
          <a:p>
            <a:r>
              <a:rPr lang="fr-FR" b="0" dirty="0"/>
              <a:t>Le principe des European Postdoctoral </a:t>
            </a:r>
            <a:r>
              <a:rPr lang="fr-FR" b="0" dirty="0" err="1"/>
              <a:t>Fellowships</a:t>
            </a:r>
            <a:r>
              <a:rPr lang="fr-FR" b="0" dirty="0"/>
              <a:t> est qu’un chercheur</a:t>
            </a:r>
            <a:r>
              <a:rPr lang="fr-FR" b="0" baseline="0" dirty="0"/>
              <a:t> </a:t>
            </a:r>
            <a:r>
              <a:rPr lang="fr-FR" b="0" baseline="0" dirty="0" err="1"/>
              <a:t>postdoctorant</a:t>
            </a:r>
            <a:r>
              <a:rPr lang="fr-FR" b="0" baseline="0" dirty="0"/>
              <a:t> parte en m</a:t>
            </a:r>
            <a:r>
              <a:rPr lang="fr-FR" b="0" dirty="0"/>
              <a:t>obilité vers une institution au sein d’un Etat membre de l’UE ou un Pays Associé à Horizon Europe </a:t>
            </a:r>
            <a:r>
              <a:rPr lang="fr-FR" b="1" dirty="0"/>
              <a:t>pour 12 à 24 mois</a:t>
            </a:r>
            <a:r>
              <a:rPr lang="fr-FR" b="1" baseline="0" dirty="0"/>
              <a:t> </a:t>
            </a:r>
            <a:r>
              <a:rPr lang="fr-FR" b="0" baseline="0" dirty="0"/>
              <a:t>pour mettre en œuvre un projet individuel de recherche et développer de nouvelles compétences. </a:t>
            </a:r>
            <a:endParaRPr lang="fr-FR" b="1" baseline="0" dirty="0"/>
          </a:p>
          <a:p>
            <a:endParaRPr lang="fr-FR" b="1" baseline="0" dirty="0"/>
          </a:p>
          <a:p>
            <a:r>
              <a:rPr lang="fr-FR" b="0" baseline="0" dirty="0"/>
              <a:t>Le chercheur candidat peut être de </a:t>
            </a:r>
            <a:r>
              <a:rPr lang="fr-FR" b="1" baseline="0" dirty="0"/>
              <a:t>toute nationalité</a:t>
            </a:r>
            <a:r>
              <a:rPr lang="fr-FR" b="0" baseline="0" dirty="0"/>
              <a:t>, doit être </a:t>
            </a:r>
            <a:r>
              <a:rPr lang="fr-FR" b="1" baseline="0" dirty="0"/>
              <a:t>titulaire d’un doctorat </a:t>
            </a:r>
            <a:r>
              <a:rPr lang="fr-FR" b="0" baseline="0" dirty="0"/>
              <a:t>à la date de clôture de l’appel et avoir </a:t>
            </a:r>
            <a:r>
              <a:rPr lang="fr-FR" b="1" baseline="0" dirty="0"/>
              <a:t>moins de 8 ans d’expérience </a:t>
            </a:r>
            <a:r>
              <a:rPr lang="fr-FR" b="0" baseline="0" dirty="0"/>
              <a:t>de recherche. Il doit également respecter la </a:t>
            </a:r>
            <a:r>
              <a:rPr lang="fr-FR" b="1" baseline="0" dirty="0"/>
              <a:t>règle de mobilité</a:t>
            </a:r>
            <a:r>
              <a:rPr lang="fr-FR" b="0" baseline="0" dirty="0"/>
              <a:t>, c’est à  dire ne pas avoir résidé ou exercé son activité principale (travail, études, etc.) dans le pays de l’institution d’accueil qui sera bénéficiaire du projet pendant plus d’un an sur les 3 ans précédant la date de clôture de l’AAP. </a:t>
            </a:r>
          </a:p>
          <a:p>
            <a:endParaRPr lang="fr-FR" b="0" baseline="0" dirty="0"/>
          </a:p>
          <a:p>
            <a:r>
              <a:rPr lang="fr-FR" b="0" baseline="0" dirty="0"/>
              <a:t>Concrètement, le chercheur candidat prépare sa candidature avec un encadrant employé par l’institution d’accueil (</a:t>
            </a:r>
            <a:r>
              <a:rPr lang="fr-FR" b="0" baseline="0" dirty="0" err="1"/>
              <a:t>e.g</a:t>
            </a:r>
            <a:r>
              <a:rPr lang="fr-FR" b="0" baseline="0" dirty="0"/>
              <a:t> Max Planck Institute en Allemagne) et c’est l’institution d’accueil qui sera affichée comme Bénéficiaire du projet. </a:t>
            </a:r>
            <a:endParaRPr lang="fr-FR" b="0" dirty="0"/>
          </a:p>
          <a:p>
            <a:endParaRPr lang="fr-FR" b="0" dirty="0"/>
          </a:p>
          <a:p>
            <a:endParaRPr lang="fr-FR" dirty="0"/>
          </a:p>
        </p:txBody>
      </p:sp>
    </p:spTree>
    <p:extLst>
      <p:ext uri="{BB962C8B-B14F-4D97-AF65-F5344CB8AC3E}">
        <p14:creationId xmlns:p14="http://schemas.microsoft.com/office/powerpoint/2010/main" val="3984103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94dba6a559_1_0:notes"/>
          <p:cNvSpPr>
            <a:spLocks noGrp="1" noRot="1" noChangeAspect="1"/>
          </p:cNvSpPr>
          <p:nvPr>
            <p:ph type="sldImg" idx="2"/>
          </p:nvPr>
        </p:nvSpPr>
        <p:spPr>
          <a:xfrm>
            <a:off x="-498475" y="935038"/>
            <a:ext cx="8283575" cy="4660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94dba6a559_1_0:notes"/>
          <p:cNvSpPr txBox="1">
            <a:spLocks noGrp="1"/>
          </p:cNvSpPr>
          <p:nvPr>
            <p:ph type="body" idx="1"/>
          </p:nvPr>
        </p:nvSpPr>
        <p:spPr>
          <a:xfrm>
            <a:off x="728769" y="5906990"/>
            <a:ext cx="5830163" cy="5596096"/>
          </a:xfrm>
          <a:prstGeom prst="rect">
            <a:avLst/>
          </a:prstGeom>
        </p:spPr>
        <p:txBody>
          <a:bodyPr spcFirstLastPara="1" wrap="square" lIns="112127" tIns="112127" rIns="112127" bIns="112127" anchor="t" anchorCtr="0">
            <a:noAutofit/>
          </a:bodyPr>
          <a:lstStyle/>
          <a:p>
            <a:r>
              <a:rPr lang="fr-FR" b="0" dirty="0"/>
              <a:t>Le principe des </a:t>
            </a:r>
            <a:r>
              <a:rPr lang="fr-FR" b="1" dirty="0"/>
              <a:t>Global Postdoctoral </a:t>
            </a:r>
            <a:r>
              <a:rPr lang="fr-FR" b="1" dirty="0" err="1"/>
              <a:t>Fellowships</a:t>
            </a:r>
            <a:r>
              <a:rPr lang="fr-FR" b="1" dirty="0"/>
              <a:t> </a:t>
            </a:r>
            <a:r>
              <a:rPr lang="fr-FR" b="0" dirty="0"/>
              <a:t>est qu’un chercheur</a:t>
            </a:r>
            <a:r>
              <a:rPr lang="fr-FR" b="0" baseline="0" dirty="0"/>
              <a:t> </a:t>
            </a:r>
            <a:r>
              <a:rPr lang="fr-FR" b="0" baseline="0" dirty="0" err="1"/>
              <a:t>postdoctorant</a:t>
            </a:r>
            <a:r>
              <a:rPr lang="fr-FR" b="0" baseline="0" dirty="0"/>
              <a:t> mette en œuvre son projet de recherche en partant d’abord en m</a:t>
            </a:r>
            <a:r>
              <a:rPr lang="fr-FR" b="0" dirty="0"/>
              <a:t>obilité vers une institution au sein d’un pays tiers (hors EU ou Pays Associé à Horizon Europe) </a:t>
            </a:r>
            <a:r>
              <a:rPr lang="fr-FR" b="1" dirty="0"/>
              <a:t>pour 12 à 24 mois</a:t>
            </a:r>
            <a:r>
              <a:rPr lang="fr-FR" b="1" baseline="0" dirty="0"/>
              <a:t> (phase aller) </a:t>
            </a:r>
            <a:r>
              <a:rPr lang="fr-FR" b="0" baseline="0" dirty="0"/>
              <a:t>puis en revenant dans son institution d’accueil au sein d’un pays membre de l’UE ou associé à Horizon Europe </a:t>
            </a:r>
            <a:r>
              <a:rPr lang="fr-FR" b="1" baseline="0" dirty="0"/>
              <a:t>pendant 12 mois   (phase retour)</a:t>
            </a:r>
            <a:r>
              <a:rPr lang="fr-FR" b="0" baseline="0" dirty="0"/>
              <a:t>. Au total, un projet GF dure donc 24 à 36 mois. </a:t>
            </a:r>
            <a:endParaRPr lang="fr-FR" b="1" baseline="0" dirty="0"/>
          </a:p>
          <a:p>
            <a:endParaRPr lang="fr-FR" b="1" baseline="0" dirty="0"/>
          </a:p>
          <a:p>
            <a:r>
              <a:rPr lang="fr-FR" b="0" baseline="0" dirty="0"/>
              <a:t>Le chercheur candidat doit être:</a:t>
            </a:r>
          </a:p>
          <a:p>
            <a:pPr marL="171450" indent="-171450">
              <a:buFont typeface="Arial" panose="020B0604020202020204" pitchFamily="34" charset="0"/>
              <a:buChar char="•"/>
            </a:pPr>
            <a:r>
              <a:rPr lang="fr-FR" b="0" baseline="0" dirty="0"/>
              <a:t>Natif ou résident de longue durée d’un pays membre de l’UE ou associé à Horizon Europe, </a:t>
            </a:r>
          </a:p>
          <a:p>
            <a:pPr marL="171450" indent="-171450">
              <a:buFont typeface="Arial" panose="020B0604020202020204" pitchFamily="34" charset="0"/>
              <a:buChar char="•"/>
            </a:pPr>
            <a:r>
              <a:rPr lang="fr-FR" b="1" baseline="0" dirty="0"/>
              <a:t>titulaire d’un doctorat </a:t>
            </a:r>
            <a:r>
              <a:rPr lang="fr-FR" b="0" baseline="0" dirty="0"/>
              <a:t>à la date de clôture de l’appel et </a:t>
            </a:r>
          </a:p>
          <a:p>
            <a:pPr marL="171450" indent="-171450">
              <a:buFont typeface="Arial" panose="020B0604020202020204" pitchFamily="34" charset="0"/>
              <a:buChar char="•"/>
            </a:pPr>
            <a:r>
              <a:rPr lang="fr-FR" b="0" baseline="0" dirty="0"/>
              <a:t>avoir </a:t>
            </a:r>
            <a:r>
              <a:rPr lang="fr-FR" b="1" baseline="0" dirty="0"/>
              <a:t>moins de 8 ans d’expérience </a:t>
            </a:r>
            <a:r>
              <a:rPr lang="fr-FR" b="0" baseline="0" dirty="0"/>
              <a:t>de recherche. </a:t>
            </a:r>
          </a:p>
          <a:p>
            <a:pPr marL="0" indent="0">
              <a:buFont typeface="Arial" panose="020B0604020202020204" pitchFamily="34" charset="0"/>
              <a:buNone/>
            </a:pPr>
            <a:r>
              <a:rPr lang="fr-FR" b="0" baseline="0" dirty="0"/>
              <a:t>Il doit également respecter la </a:t>
            </a:r>
            <a:r>
              <a:rPr lang="fr-FR" b="1" baseline="0" dirty="0"/>
              <a:t>règle de mobilité</a:t>
            </a:r>
            <a:r>
              <a:rPr lang="fr-FR" b="0" baseline="0" dirty="0"/>
              <a:t>, c’est à  dire ne pas avoir résidé ou exercé son activité principale (travail, études, etc.) dans le pays de l’institution d’accueil en phase aller (pays tiers) du projet pendant plus d’un an sur les 3 ans précédant la date de clôture de l’AAP. </a:t>
            </a:r>
          </a:p>
          <a:p>
            <a:endParaRPr lang="fr-FR" b="0" baseline="0" dirty="0"/>
          </a:p>
          <a:p>
            <a:r>
              <a:rPr lang="fr-FR" b="0" baseline="0" dirty="0"/>
              <a:t>Concrètement, le chercheur candidat prépare sa candidature avec un encadrant employé par l’institution d’accueil au sein d’un pays membre de l’UE ou associé à Horizon Europe (</a:t>
            </a:r>
            <a:r>
              <a:rPr lang="fr-FR" b="0" baseline="0" dirty="0" err="1"/>
              <a:t>e.g</a:t>
            </a:r>
            <a:r>
              <a:rPr lang="fr-FR" b="0" baseline="0" dirty="0"/>
              <a:t> CNRS en France) et avec un encadrant employé par l’institution d’accueil dans le pays tiers (</a:t>
            </a:r>
            <a:r>
              <a:rPr lang="fr-FR" b="0" baseline="0" dirty="0" err="1"/>
              <a:t>e.g</a:t>
            </a:r>
            <a:r>
              <a:rPr lang="fr-FR" b="0" baseline="0" dirty="0"/>
              <a:t> université américaine).</a:t>
            </a:r>
          </a:p>
          <a:p>
            <a:r>
              <a:rPr lang="fr-FR" b="0" baseline="0" dirty="0"/>
              <a:t>C’est l’institution d’accueil en Europe qui sera affichée comme Bénéficiaire du projet. </a:t>
            </a:r>
            <a:endParaRPr lang="fr-FR" b="0" dirty="0"/>
          </a:p>
          <a:p>
            <a:endParaRPr lang="fr-FR" b="0" dirty="0"/>
          </a:p>
          <a:p>
            <a:endParaRPr lang="fr-FR" b="0" dirty="0"/>
          </a:p>
          <a:p>
            <a:r>
              <a:rPr lang="fr-FR" b="0" dirty="0"/>
              <a:t>Chercheurs: nationaux ou résidents de longue durée d’un EM</a:t>
            </a:r>
            <a:r>
              <a:rPr lang="fr-FR" b="0" baseline="0" dirty="0"/>
              <a:t> ou PA à HE</a:t>
            </a:r>
            <a:r>
              <a:rPr lang="fr-FR" b="0" dirty="0"/>
              <a:t>, titulaire d’un doctorat avec moins de 8 ans d’expérience de recherche</a:t>
            </a:r>
          </a:p>
          <a:p>
            <a:r>
              <a:rPr lang="fr-FR" b="0" dirty="0"/>
              <a:t>Préparation du projet avec un établissement d’accueil basé dans un pays de l’UE ou associé à Horizon Europe et un établissement d’accueil dans un pays tiers pour la phase sortante</a:t>
            </a:r>
          </a:p>
          <a:p>
            <a:endParaRPr lang="fr-FR" b="0" dirty="0"/>
          </a:p>
          <a:p>
            <a:r>
              <a:rPr lang="fr-FR" b="0" dirty="0"/>
              <a:t>Règle de mobilité: Les chercheurs recrutés ne pourront pas avoir résidé ou exercé leur activité principale (travail, études, etc.) </a:t>
            </a:r>
            <a:r>
              <a:rPr lang="fr-FR" b="0" baseline="0" dirty="0"/>
              <a:t>dans le </a:t>
            </a:r>
            <a:r>
              <a:rPr lang="fr-FR" dirty="0"/>
              <a:t>pays de l’organisme d’accueil en phase sortante pour les GF pendant plus de 12 mois au cours des 36 mois précédant immédiatement la date de clôture de l’AAP</a:t>
            </a:r>
          </a:p>
          <a:p>
            <a:endParaRPr lang="fr-FR" dirty="0"/>
          </a:p>
          <a:p>
            <a:r>
              <a:rPr lang="fr-FR" dirty="0"/>
              <a:t>Possibilité de faire des </a:t>
            </a:r>
            <a:r>
              <a:rPr lang="fr-FR" dirty="0" err="1"/>
              <a:t>secondments</a:t>
            </a:r>
            <a:r>
              <a:rPr lang="fr-FR" dirty="0"/>
              <a:t> (max 1/3 de la phase sortante) partout dans le monde et d’étendre le projet</a:t>
            </a:r>
            <a:r>
              <a:rPr lang="fr-FR" baseline="0" dirty="0"/>
              <a:t> pour un non </a:t>
            </a:r>
            <a:r>
              <a:rPr lang="fr-FR" baseline="0" dirty="0" err="1"/>
              <a:t>academic</a:t>
            </a:r>
            <a:r>
              <a:rPr lang="fr-FR" baseline="0" dirty="0"/>
              <a:t> placement</a:t>
            </a:r>
            <a:r>
              <a:rPr lang="fr-FR" dirty="0"/>
              <a:t> </a:t>
            </a:r>
          </a:p>
          <a:p>
            <a:endParaRPr lang="fr-FR" dirty="0"/>
          </a:p>
          <a:p>
            <a:endParaRPr lang="fr-FR" dirty="0"/>
          </a:p>
        </p:txBody>
      </p:sp>
    </p:spTree>
    <p:extLst>
      <p:ext uri="{BB962C8B-B14F-4D97-AF65-F5344CB8AC3E}">
        <p14:creationId xmlns:p14="http://schemas.microsoft.com/office/powerpoint/2010/main" val="2228530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94dba6a559_1_0:notes"/>
          <p:cNvSpPr>
            <a:spLocks noGrp="1" noRot="1" noChangeAspect="1"/>
          </p:cNvSpPr>
          <p:nvPr>
            <p:ph type="sldImg" idx="2"/>
          </p:nvPr>
        </p:nvSpPr>
        <p:spPr>
          <a:xfrm>
            <a:off x="-498475" y="935038"/>
            <a:ext cx="8283575" cy="4660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94dba6a559_1_0:notes"/>
          <p:cNvSpPr txBox="1">
            <a:spLocks noGrp="1"/>
          </p:cNvSpPr>
          <p:nvPr>
            <p:ph type="body" idx="1"/>
          </p:nvPr>
        </p:nvSpPr>
        <p:spPr>
          <a:xfrm>
            <a:off x="728769" y="5906990"/>
            <a:ext cx="5830163" cy="5596096"/>
          </a:xfrm>
          <a:prstGeom prst="rect">
            <a:avLst/>
          </a:prstGeom>
        </p:spPr>
        <p:txBody>
          <a:bodyPr spcFirstLastPara="1" wrap="square" lIns="112127" tIns="112127" rIns="112127" bIns="112127" anchor="t" anchorCtr="0">
            <a:noAutofit/>
          </a:bodyPr>
          <a:lstStyle/>
          <a:p>
            <a:r>
              <a:rPr lang="fr-FR" dirty="0"/>
              <a:t>Il existe </a:t>
            </a:r>
            <a:r>
              <a:rPr lang="fr-FR" b="1" dirty="0"/>
              <a:t>deux options </a:t>
            </a:r>
            <a:r>
              <a:rPr lang="fr-FR" dirty="0"/>
              <a:t>dans le cadre des projets Postdoctoral</a:t>
            </a:r>
            <a:r>
              <a:rPr lang="fr-FR" baseline="0" dirty="0"/>
              <a:t> </a:t>
            </a:r>
            <a:r>
              <a:rPr lang="fr-FR" baseline="0" dirty="0" err="1"/>
              <a:t>Fellowships</a:t>
            </a:r>
            <a:r>
              <a:rPr lang="fr-FR" baseline="0" dirty="0"/>
              <a:t> (EF et GF): </a:t>
            </a:r>
          </a:p>
          <a:p>
            <a:pPr marL="171450" indent="-171450">
              <a:buFont typeface="Arial" panose="020B0604020202020204" pitchFamily="34" charset="0"/>
              <a:buChar char="•"/>
            </a:pPr>
            <a:r>
              <a:rPr lang="fr-FR" baseline="0" dirty="0"/>
              <a:t>Les </a:t>
            </a:r>
            <a:r>
              <a:rPr lang="fr-FR" baseline="0" dirty="0" err="1"/>
              <a:t>secondments</a:t>
            </a:r>
            <a:r>
              <a:rPr lang="fr-FR" baseline="0" dirty="0"/>
              <a:t> (qui ont lieu pendant la bourse) </a:t>
            </a:r>
          </a:p>
          <a:p>
            <a:pPr marL="171450" indent="-171450">
              <a:buFont typeface="Arial" panose="020B0604020202020204" pitchFamily="34" charset="0"/>
              <a:buChar char="•"/>
            </a:pPr>
            <a:r>
              <a:rPr lang="fr-FR" baseline="0" dirty="0"/>
              <a:t>Le non </a:t>
            </a:r>
            <a:r>
              <a:rPr lang="fr-FR" baseline="0" dirty="0" err="1"/>
              <a:t>academic</a:t>
            </a:r>
            <a:r>
              <a:rPr lang="fr-FR" baseline="0" dirty="0"/>
              <a:t> placement (qui a lieu après la bourse)</a:t>
            </a:r>
          </a:p>
          <a:p>
            <a:pPr marL="171450" indent="-171450">
              <a:buFont typeface="Arial" panose="020B0604020202020204" pitchFamily="34" charset="0"/>
              <a:buChar char="•"/>
            </a:pPr>
            <a:endParaRPr lang="fr-FR" baseline="0" dirty="0"/>
          </a:p>
          <a:p>
            <a:pPr marL="0" indent="0">
              <a:buFont typeface="Arial" panose="020B0604020202020204" pitchFamily="34" charset="0"/>
              <a:buNone/>
            </a:pPr>
            <a:r>
              <a:rPr lang="fr-FR" baseline="0" dirty="0"/>
              <a:t>Le </a:t>
            </a:r>
            <a:r>
              <a:rPr lang="fr-FR" b="1" i="1" baseline="0" dirty="0" err="1"/>
              <a:t>secondment</a:t>
            </a:r>
            <a:r>
              <a:rPr lang="fr-FR" baseline="0" dirty="0"/>
              <a:t> est l’équivalent d’un stage. L’objectif est que le </a:t>
            </a:r>
            <a:r>
              <a:rPr lang="fr-FR" baseline="0" dirty="0" err="1"/>
              <a:t>Postdoctorant</a:t>
            </a:r>
            <a:r>
              <a:rPr lang="fr-FR" baseline="0" dirty="0"/>
              <a:t> – recruté(e) par un Bénéficiaire dans le cadre du projet – passe du temps dans une autre structure (du secteur académique ou non académique), n’importe où dans le monde, pour développer une compétence, avoir accès à une technologie de pointe, bénéficier d’une formation spécifique etc. Les </a:t>
            </a:r>
            <a:r>
              <a:rPr lang="fr-FR" b="1" baseline="0" dirty="0" err="1"/>
              <a:t>secondments</a:t>
            </a:r>
            <a:r>
              <a:rPr lang="fr-FR" b="1" baseline="0" dirty="0"/>
              <a:t> </a:t>
            </a:r>
            <a:r>
              <a:rPr lang="fr-FR" baseline="0" dirty="0"/>
              <a:t>doivent être pertinents, faisables et bénéficier au jeune chercheur, en lien vers les objectifs de son projet. </a:t>
            </a:r>
          </a:p>
          <a:p>
            <a:pPr marL="0" indent="0">
              <a:buFont typeface="Arial" panose="020B0604020202020204" pitchFamily="34" charset="0"/>
              <a:buNone/>
            </a:pPr>
            <a:r>
              <a:rPr lang="fr-FR" baseline="0" dirty="0"/>
              <a:t>Le temps passé en </a:t>
            </a:r>
            <a:r>
              <a:rPr lang="fr-FR" baseline="0" dirty="0" err="1"/>
              <a:t>secondment</a:t>
            </a:r>
            <a:r>
              <a:rPr lang="fr-FR" baseline="0" dirty="0"/>
              <a:t> ne doit pas excéder 1/3 de la durée de la bourse dans le cadre d’une EF et ne doit pas excéder 1/3 de la phase aller dans le pays tiers dans le cadre d’une GF. Il peut se faire en une fois ou en plusieurs fois, dans un ou plusieurs organismes différents. </a:t>
            </a:r>
          </a:p>
          <a:p>
            <a:pPr marL="0" indent="0">
              <a:buFont typeface="Arial" panose="020B0604020202020204" pitchFamily="34" charset="0"/>
              <a:buNone/>
            </a:pPr>
            <a:r>
              <a:rPr lang="fr-FR" baseline="0" dirty="0"/>
              <a:t>Les structures d’accueil pour les </a:t>
            </a:r>
            <a:r>
              <a:rPr lang="fr-FR" b="1" baseline="0" dirty="0" err="1"/>
              <a:t>secondments</a:t>
            </a:r>
            <a:r>
              <a:rPr lang="fr-FR" baseline="0" dirty="0"/>
              <a:t> doivent être identifiées dans la proposition de projet. </a:t>
            </a:r>
          </a:p>
          <a:p>
            <a:pPr marL="0" indent="0">
              <a:buFont typeface="Arial" panose="020B0604020202020204" pitchFamily="34" charset="0"/>
              <a:buNone/>
            </a:pPr>
            <a:endParaRPr lang="fr-FR" baseline="0" dirty="0"/>
          </a:p>
          <a:p>
            <a:r>
              <a:rPr lang="fr-FR" b="0" dirty="0"/>
              <a:t>Le</a:t>
            </a:r>
            <a:r>
              <a:rPr lang="fr-FR" b="0" baseline="0" dirty="0"/>
              <a:t> </a:t>
            </a:r>
            <a:r>
              <a:rPr lang="fr-FR" b="1" i="1" baseline="0" dirty="0"/>
              <a:t>non </a:t>
            </a:r>
            <a:r>
              <a:rPr lang="fr-FR" b="1" i="1" baseline="0" dirty="0" err="1"/>
              <a:t>academic</a:t>
            </a:r>
            <a:r>
              <a:rPr lang="fr-FR" b="1" i="1" baseline="0" dirty="0"/>
              <a:t> placement </a:t>
            </a:r>
            <a:r>
              <a:rPr lang="fr-FR" b="0" baseline="0" dirty="0"/>
              <a:t>intervient après la fin de la durée standard de la bourse. C’est une période additionnelle pouvant aller jusqu’à 6 mois et permettant au jeune chercheur d’avoir une expérience dans le secteur non académique (entreprise, collectivité territoriale, musée, hôpital etc.). Ce non </a:t>
            </a:r>
            <a:r>
              <a:rPr lang="fr-FR" b="0" baseline="0" dirty="0" err="1"/>
              <a:t>academic</a:t>
            </a:r>
            <a:r>
              <a:rPr lang="fr-FR" b="0" baseline="0" dirty="0"/>
              <a:t> placement doit obligatoirement avoir lieu dans une structure basée au sein de l’UE ou d’un pays associé à Horizon Europe. </a:t>
            </a:r>
            <a:endParaRPr lang="fr-FR" b="0" dirty="0"/>
          </a:p>
        </p:txBody>
      </p:sp>
    </p:spTree>
    <p:extLst>
      <p:ext uri="{BB962C8B-B14F-4D97-AF65-F5344CB8AC3E}">
        <p14:creationId xmlns:p14="http://schemas.microsoft.com/office/powerpoint/2010/main" val="362394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a:t>
            </a:fld>
            <a:endParaRPr lang="fr-FR" dirty="0"/>
          </a:p>
        </p:txBody>
      </p:sp>
    </p:spTree>
    <p:extLst>
      <p:ext uri="{BB962C8B-B14F-4D97-AF65-F5344CB8AC3E}">
        <p14:creationId xmlns:p14="http://schemas.microsoft.com/office/powerpoint/2010/main" val="128926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r>
              <a:rPr lang="fr-FR" sz="1200" kern="1200" dirty="0">
                <a:solidFill>
                  <a:schemeClr val="tx1"/>
                </a:solidFill>
                <a:effectLst/>
                <a:latin typeface="Arial" pitchFamily="34" charset="0"/>
                <a:ea typeface="+mn-ea"/>
                <a:cs typeface="+mn-cs"/>
              </a:rPr>
              <a:t>Comme toutes les autres AMSC, les PF sont financées </a:t>
            </a:r>
            <a:r>
              <a:rPr lang="fr-FR" sz="1200" b="1" kern="1200" dirty="0">
                <a:solidFill>
                  <a:schemeClr val="tx1"/>
                </a:solidFill>
                <a:effectLst/>
                <a:latin typeface="Arial" pitchFamily="34" charset="0"/>
                <a:ea typeface="+mn-ea"/>
                <a:cs typeface="+mn-cs"/>
              </a:rPr>
              <a:t>par coût unitaire</a:t>
            </a:r>
            <a:r>
              <a:rPr lang="fr-FR" sz="1200" kern="1200" dirty="0">
                <a:solidFill>
                  <a:schemeClr val="tx1"/>
                </a:solidFill>
                <a:effectLst/>
                <a:latin typeface="Arial" pitchFamily="34" charset="0"/>
                <a:ea typeface="+mn-ea"/>
                <a:cs typeface="+mn-cs"/>
              </a:rPr>
              <a:t>. Pour chaque mois de travail effectué</a:t>
            </a:r>
            <a:r>
              <a:rPr lang="fr-FR" sz="1200" kern="1200" baseline="0" dirty="0">
                <a:solidFill>
                  <a:schemeClr val="tx1"/>
                </a:solidFill>
                <a:effectLst/>
                <a:latin typeface="Arial" pitchFamily="34" charset="0"/>
                <a:ea typeface="+mn-ea"/>
                <a:cs typeface="+mn-cs"/>
              </a:rPr>
              <a:t> par le jeune chercheur</a:t>
            </a:r>
            <a:r>
              <a:rPr lang="fr-FR" sz="1200" kern="1200" dirty="0">
                <a:solidFill>
                  <a:schemeClr val="tx1"/>
                </a:solidFill>
                <a:effectLst/>
                <a:latin typeface="Arial" pitchFamily="34" charset="0"/>
                <a:ea typeface="+mn-ea"/>
                <a:cs typeface="+mn-cs"/>
              </a:rPr>
              <a:t>, la Commission européenne va verser à l’institution Bénéficiaire</a:t>
            </a:r>
            <a:r>
              <a:rPr lang="fr-FR" sz="1200" kern="1200" baseline="0" dirty="0">
                <a:solidFill>
                  <a:schemeClr val="tx1"/>
                </a:solidFill>
                <a:effectLst/>
                <a:latin typeface="Arial" pitchFamily="34" charset="0"/>
                <a:ea typeface="+mn-ea"/>
                <a:cs typeface="+mn-cs"/>
              </a:rPr>
              <a:t> (toujours situé au sein d’un EM ou d’un pays associé, que ce soit pour une EF ou une GF): </a:t>
            </a:r>
            <a:endParaRPr lang="fr-FR" sz="1100" kern="1200" dirty="0">
              <a:solidFill>
                <a:schemeClr val="tx1"/>
              </a:solidFill>
              <a:effectLst/>
              <a:latin typeface="Arial" pitchFamily="34" charset="0"/>
              <a:ea typeface="+mn-ea"/>
              <a:cs typeface="+mn-cs"/>
            </a:endParaRPr>
          </a:p>
          <a:p>
            <a:pPr lvl="0"/>
            <a:endParaRPr lang="fr-FR" sz="1200" b="1"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fr-FR" sz="1200" b="1" kern="1200" dirty="0">
                <a:solidFill>
                  <a:schemeClr val="tx1"/>
                </a:solidFill>
                <a:effectLst/>
                <a:latin typeface="Arial" pitchFamily="34" charset="0"/>
                <a:ea typeface="+mn-ea"/>
                <a:cs typeface="+mn-cs"/>
              </a:rPr>
              <a:t>Des contributions qui constitueront la rémunération brute chargée du </a:t>
            </a:r>
            <a:r>
              <a:rPr lang="fr-FR" sz="1200" b="1" kern="1200" dirty="0" err="1">
                <a:solidFill>
                  <a:schemeClr val="tx1"/>
                </a:solidFill>
                <a:effectLst/>
                <a:latin typeface="Arial" pitchFamily="34" charset="0"/>
                <a:ea typeface="+mn-ea"/>
                <a:cs typeface="+mn-cs"/>
              </a:rPr>
              <a:t>postdoctorant</a:t>
            </a:r>
            <a:r>
              <a:rPr lang="fr-FR" sz="1200" b="1" kern="1200" dirty="0">
                <a:solidFill>
                  <a:schemeClr val="tx1"/>
                </a:solidFill>
                <a:effectLst/>
                <a:latin typeface="Arial" pitchFamily="34" charset="0"/>
                <a:ea typeface="+mn-ea"/>
                <a:cs typeface="+mn-cs"/>
              </a:rPr>
              <a:t> </a:t>
            </a:r>
            <a:endParaRPr lang="fr-FR" sz="1200" kern="1200" dirty="0">
              <a:solidFill>
                <a:schemeClr val="tx1"/>
              </a:solidFill>
              <a:effectLst/>
              <a:latin typeface="Arial" pitchFamily="34" charset="0"/>
              <a:ea typeface="+mn-ea"/>
              <a:cs typeface="+mn-cs"/>
            </a:endParaRPr>
          </a:p>
          <a:p>
            <a:pPr lvl="1"/>
            <a:r>
              <a:rPr lang="fr-FR" sz="1200" kern="1200" dirty="0">
                <a:solidFill>
                  <a:schemeClr val="tx1"/>
                </a:solidFill>
                <a:effectLst/>
                <a:latin typeface="Arial" pitchFamily="34" charset="0"/>
                <a:ea typeface="+mn-ea"/>
                <a:cs typeface="+mn-cs"/>
              </a:rPr>
              <a:t>La living </a:t>
            </a:r>
            <a:r>
              <a:rPr lang="fr-FR" sz="1200" kern="1200" dirty="0" err="1">
                <a:solidFill>
                  <a:schemeClr val="tx1"/>
                </a:solidFill>
                <a:effectLst/>
                <a:latin typeface="Arial" pitchFamily="34" charset="0"/>
                <a:ea typeface="+mn-ea"/>
                <a:cs typeface="+mn-cs"/>
              </a:rPr>
              <a:t>allowance</a:t>
            </a:r>
            <a:r>
              <a:rPr lang="fr-FR" sz="1200" kern="1200" dirty="0">
                <a:solidFill>
                  <a:schemeClr val="tx1"/>
                </a:solidFill>
                <a:effectLst/>
                <a:latin typeface="Arial" pitchFamily="34" charset="0"/>
                <a:ea typeface="+mn-ea"/>
                <a:cs typeface="+mn-cs"/>
              </a:rPr>
              <a:t> </a:t>
            </a:r>
            <a:r>
              <a:rPr lang="fr-FR" sz="1200" kern="1200" dirty="0">
                <a:solidFill>
                  <a:schemeClr val="tx1"/>
                </a:solidFill>
                <a:effectLst/>
                <a:latin typeface="Arial" pitchFamily="34" charset="0"/>
                <a:ea typeface="+mn-ea"/>
                <a:cs typeface="+mn-cs"/>
                <a:sym typeface="Wingdings" panose="05000000000000000000" pitchFamily="2" charset="2"/>
              </a:rPr>
              <a:t></a:t>
            </a:r>
            <a:r>
              <a:rPr lang="fr-FR" sz="1200" kern="1200" dirty="0">
                <a:solidFill>
                  <a:schemeClr val="tx1"/>
                </a:solidFill>
                <a:effectLst/>
                <a:latin typeface="Arial" pitchFamily="34" charset="0"/>
                <a:ea typeface="+mn-ea"/>
                <a:cs typeface="+mn-cs"/>
              </a:rPr>
              <a:t> 5913,12 euros (après application du coefficient correcteur)</a:t>
            </a:r>
          </a:p>
          <a:p>
            <a:pPr lvl="1"/>
            <a:r>
              <a:rPr lang="fr-FR" sz="1200" kern="1200" dirty="0">
                <a:solidFill>
                  <a:schemeClr val="tx1"/>
                </a:solidFill>
                <a:effectLst/>
                <a:latin typeface="Arial" pitchFamily="34" charset="0"/>
                <a:ea typeface="+mn-ea"/>
                <a:cs typeface="+mn-cs"/>
              </a:rPr>
              <a:t>La </a:t>
            </a:r>
            <a:r>
              <a:rPr lang="fr-FR" sz="1200" kern="1200" dirty="0" err="1">
                <a:solidFill>
                  <a:schemeClr val="tx1"/>
                </a:solidFill>
                <a:effectLst/>
                <a:latin typeface="Arial" pitchFamily="34" charset="0"/>
                <a:ea typeface="+mn-ea"/>
                <a:cs typeface="+mn-cs"/>
              </a:rPr>
              <a:t>mobility</a:t>
            </a:r>
            <a:r>
              <a:rPr lang="fr-FR" sz="1200" kern="1200" dirty="0">
                <a:solidFill>
                  <a:schemeClr val="tx1"/>
                </a:solidFill>
                <a:effectLst/>
                <a:latin typeface="Arial" pitchFamily="34" charset="0"/>
                <a:ea typeface="+mn-ea"/>
                <a:cs typeface="+mn-cs"/>
              </a:rPr>
              <a:t> </a:t>
            </a:r>
            <a:r>
              <a:rPr lang="fr-FR" sz="1200" kern="1200" dirty="0" err="1">
                <a:solidFill>
                  <a:schemeClr val="tx1"/>
                </a:solidFill>
                <a:effectLst/>
                <a:latin typeface="Arial" pitchFamily="34" charset="0"/>
                <a:ea typeface="+mn-ea"/>
                <a:cs typeface="+mn-cs"/>
              </a:rPr>
              <a:t>allowance</a:t>
            </a:r>
            <a:r>
              <a:rPr lang="fr-FR" sz="1200" kern="1200" dirty="0">
                <a:solidFill>
                  <a:schemeClr val="tx1"/>
                </a:solidFill>
                <a:effectLst/>
                <a:latin typeface="Arial" pitchFamily="34" charset="0"/>
                <a:ea typeface="+mn-ea"/>
                <a:cs typeface="+mn-cs"/>
              </a:rPr>
              <a:t> </a:t>
            </a:r>
            <a:r>
              <a:rPr lang="fr-FR" sz="1200" kern="1200" dirty="0">
                <a:solidFill>
                  <a:schemeClr val="tx1"/>
                </a:solidFill>
                <a:effectLst/>
                <a:latin typeface="Arial" pitchFamily="34" charset="0"/>
                <a:ea typeface="+mn-ea"/>
                <a:cs typeface="+mn-cs"/>
                <a:sym typeface="Wingdings" panose="05000000000000000000" pitchFamily="2" charset="2"/>
              </a:rPr>
              <a:t></a:t>
            </a:r>
            <a:r>
              <a:rPr lang="fr-FR" sz="1200" kern="1200" dirty="0">
                <a:solidFill>
                  <a:schemeClr val="tx1"/>
                </a:solidFill>
                <a:effectLst/>
                <a:latin typeface="Arial" pitchFamily="34" charset="0"/>
                <a:ea typeface="+mn-ea"/>
                <a:cs typeface="+mn-cs"/>
              </a:rPr>
              <a:t> 600 euros </a:t>
            </a:r>
          </a:p>
          <a:p>
            <a:pPr lvl="1"/>
            <a:r>
              <a:rPr lang="fr-FR" sz="1200" kern="1200" dirty="0">
                <a:solidFill>
                  <a:schemeClr val="tx1"/>
                </a:solidFill>
                <a:effectLst/>
                <a:latin typeface="Arial" pitchFamily="34" charset="0"/>
                <a:ea typeface="+mn-ea"/>
                <a:cs typeface="+mn-cs"/>
              </a:rPr>
              <a:t>La </a:t>
            </a:r>
            <a:r>
              <a:rPr lang="fr-FR" sz="1200" kern="1200" dirty="0" err="1">
                <a:solidFill>
                  <a:schemeClr val="tx1"/>
                </a:solidFill>
                <a:effectLst/>
                <a:latin typeface="Arial" pitchFamily="34" charset="0"/>
                <a:ea typeface="+mn-ea"/>
                <a:cs typeface="+mn-cs"/>
              </a:rPr>
              <a:t>family</a:t>
            </a:r>
            <a:r>
              <a:rPr lang="fr-FR" sz="1200" kern="1200" dirty="0">
                <a:solidFill>
                  <a:schemeClr val="tx1"/>
                </a:solidFill>
                <a:effectLst/>
                <a:latin typeface="Arial" pitchFamily="34" charset="0"/>
                <a:ea typeface="+mn-ea"/>
                <a:cs typeface="+mn-cs"/>
              </a:rPr>
              <a:t> </a:t>
            </a:r>
            <a:r>
              <a:rPr lang="fr-FR" sz="1200" kern="1200" dirty="0" err="1">
                <a:solidFill>
                  <a:schemeClr val="tx1"/>
                </a:solidFill>
                <a:effectLst/>
                <a:latin typeface="Arial" pitchFamily="34" charset="0"/>
                <a:ea typeface="+mn-ea"/>
                <a:cs typeface="+mn-cs"/>
              </a:rPr>
              <a:t>allowance</a:t>
            </a:r>
            <a:r>
              <a:rPr lang="fr-FR" sz="1200" kern="1200" dirty="0">
                <a:solidFill>
                  <a:schemeClr val="tx1"/>
                </a:solidFill>
                <a:effectLst/>
                <a:latin typeface="Arial" pitchFamily="34" charset="0"/>
                <a:ea typeface="+mn-ea"/>
                <a:cs typeface="+mn-cs"/>
              </a:rPr>
              <a:t> </a:t>
            </a:r>
            <a:r>
              <a:rPr lang="fr-FR" sz="1200" kern="1200" dirty="0">
                <a:solidFill>
                  <a:schemeClr val="tx1"/>
                </a:solidFill>
                <a:effectLst/>
                <a:latin typeface="Arial" pitchFamily="34" charset="0"/>
                <a:ea typeface="+mn-ea"/>
                <a:cs typeface="+mn-cs"/>
                <a:sym typeface="Wingdings" panose="05000000000000000000" pitchFamily="2" charset="2"/>
              </a:rPr>
              <a:t></a:t>
            </a:r>
            <a:r>
              <a:rPr lang="fr-FR" sz="1200" kern="1200" dirty="0">
                <a:solidFill>
                  <a:schemeClr val="tx1"/>
                </a:solidFill>
                <a:effectLst/>
                <a:latin typeface="Arial" pitchFamily="34" charset="0"/>
                <a:ea typeface="+mn-ea"/>
                <a:cs typeface="+mn-cs"/>
              </a:rPr>
              <a:t> 660 euros (si le chercheur y est éligible)</a:t>
            </a:r>
          </a:p>
          <a:p>
            <a:pPr lvl="1"/>
            <a:r>
              <a:rPr lang="fr-FR" sz="1200" kern="1200" dirty="0">
                <a:solidFill>
                  <a:schemeClr val="tx1"/>
                </a:solidFill>
                <a:effectLst/>
                <a:latin typeface="Arial" pitchFamily="34" charset="0"/>
                <a:ea typeface="+mn-ea"/>
                <a:cs typeface="+mn-cs"/>
              </a:rPr>
              <a:t>Soit</a:t>
            </a:r>
            <a:r>
              <a:rPr lang="fr-FR" sz="1200" kern="1200" baseline="0" dirty="0">
                <a:solidFill>
                  <a:schemeClr val="tx1"/>
                </a:solidFill>
                <a:effectLst/>
                <a:latin typeface="Arial" pitchFamily="34" charset="0"/>
                <a:ea typeface="+mn-ea"/>
                <a:cs typeface="+mn-cs"/>
              </a:rPr>
              <a:t> 7173,12 euros bruts chargés par mois</a:t>
            </a:r>
          </a:p>
          <a:p>
            <a:pPr marL="171450" lvl="0" indent="-171450">
              <a:buFont typeface="Arial" panose="020B0604020202020204" pitchFamily="34" charset="0"/>
              <a:buChar char="•"/>
            </a:pPr>
            <a:r>
              <a:rPr lang="fr-FR" sz="1200" b="1" kern="1200" dirty="0">
                <a:solidFill>
                  <a:schemeClr val="tx1"/>
                </a:solidFill>
                <a:effectLst/>
                <a:latin typeface="Arial" pitchFamily="34" charset="0"/>
                <a:ea typeface="+mn-ea"/>
                <a:cs typeface="+mn-cs"/>
              </a:rPr>
              <a:t>Des contributions pour le Bénéficiaire employeur pour couvrir les frais d’environnement</a:t>
            </a:r>
            <a:r>
              <a:rPr lang="fr-FR" sz="1200" b="1" kern="1200" baseline="0" dirty="0">
                <a:solidFill>
                  <a:schemeClr val="tx1"/>
                </a:solidFill>
                <a:effectLst/>
                <a:latin typeface="Arial" pitchFamily="34" charset="0"/>
                <a:ea typeface="+mn-ea"/>
                <a:cs typeface="+mn-cs"/>
              </a:rPr>
              <a:t> (frais</a:t>
            </a:r>
            <a:r>
              <a:rPr lang="fr-FR" sz="1200" b="1" kern="1200" dirty="0">
                <a:solidFill>
                  <a:schemeClr val="tx1"/>
                </a:solidFill>
                <a:effectLst/>
                <a:latin typeface="Arial" pitchFamily="34" charset="0"/>
                <a:ea typeface="+mn-ea"/>
                <a:cs typeface="+mn-cs"/>
              </a:rPr>
              <a:t> de recherche,</a:t>
            </a:r>
            <a:r>
              <a:rPr lang="fr-FR" sz="1200" b="1" kern="1200" baseline="0" dirty="0">
                <a:solidFill>
                  <a:schemeClr val="tx1"/>
                </a:solidFill>
                <a:effectLst/>
                <a:latin typeface="Arial" pitchFamily="34" charset="0"/>
                <a:ea typeface="+mn-ea"/>
                <a:cs typeface="+mn-cs"/>
              </a:rPr>
              <a:t> de</a:t>
            </a:r>
            <a:r>
              <a:rPr lang="fr-FR" sz="1200" b="1" kern="1200" dirty="0">
                <a:solidFill>
                  <a:schemeClr val="tx1"/>
                </a:solidFill>
                <a:effectLst/>
                <a:latin typeface="Arial" pitchFamily="34" charset="0"/>
                <a:ea typeface="+mn-ea"/>
                <a:cs typeface="+mn-cs"/>
              </a:rPr>
              <a:t> formation, de missions) ainsi que les frais de gestion et les coûts indirects</a:t>
            </a:r>
            <a:endParaRPr lang="fr-FR" sz="1200" kern="1200" dirty="0">
              <a:solidFill>
                <a:schemeClr val="tx1"/>
              </a:solidFill>
              <a:effectLst/>
              <a:latin typeface="Arial" pitchFamily="34" charset="0"/>
              <a:ea typeface="+mn-ea"/>
              <a:cs typeface="+mn-cs"/>
            </a:endParaRPr>
          </a:p>
          <a:p>
            <a:pPr lvl="1"/>
            <a:r>
              <a:rPr lang="fr-FR" sz="1200" kern="1200" dirty="0">
                <a:solidFill>
                  <a:schemeClr val="tx1"/>
                </a:solidFill>
                <a:effectLst/>
                <a:latin typeface="Arial" pitchFamily="34" charset="0"/>
                <a:ea typeface="+mn-ea"/>
                <a:cs typeface="+mn-cs"/>
              </a:rPr>
              <a:t>RTN : 1000 euros</a:t>
            </a:r>
          </a:p>
          <a:p>
            <a:pPr lvl="1"/>
            <a:r>
              <a:rPr lang="fr-FR" sz="1200" kern="1200" dirty="0">
                <a:solidFill>
                  <a:schemeClr val="tx1"/>
                </a:solidFill>
                <a:effectLst/>
                <a:latin typeface="Arial" pitchFamily="34" charset="0"/>
                <a:ea typeface="+mn-ea"/>
                <a:cs typeface="+mn-cs"/>
              </a:rPr>
              <a:t>M&amp;CI : 650 euros </a:t>
            </a:r>
            <a:r>
              <a:rPr lang="fr-FR" sz="1200" kern="1200" dirty="0">
                <a:solidFill>
                  <a:schemeClr val="tx1"/>
                </a:solidFill>
                <a:effectLst/>
                <a:latin typeface="Arial" pitchFamily="34" charset="0"/>
                <a:ea typeface="+mn-ea"/>
                <a:cs typeface="+mn-cs"/>
                <a:sym typeface="Wingdings" panose="05000000000000000000" pitchFamily="2" charset="2"/>
              </a:rPr>
              <a:t></a:t>
            </a:r>
            <a:r>
              <a:rPr lang="fr-FR" sz="1200" kern="1200" dirty="0">
                <a:solidFill>
                  <a:schemeClr val="tx1"/>
                </a:solidFill>
                <a:effectLst/>
                <a:latin typeface="Arial" pitchFamily="34" charset="0"/>
                <a:ea typeface="+mn-ea"/>
                <a:cs typeface="+mn-cs"/>
              </a:rPr>
              <a:t> soit 1650 euros par mois</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Arial" pitchFamily="34" charset="0"/>
                <a:ea typeface="+mn-ea"/>
                <a:cs typeface="+mn-cs"/>
              </a:rPr>
              <a:t>En cas d’arrêt de travail (congé maladie, maternité etc.) &gt; le Bénéficiaire employeur peut</a:t>
            </a:r>
            <a:r>
              <a:rPr lang="fr-FR" sz="1200" kern="1200" baseline="0" dirty="0">
                <a:solidFill>
                  <a:schemeClr val="tx1"/>
                </a:solidFill>
                <a:effectLst/>
                <a:latin typeface="Arial" pitchFamily="34" charset="0"/>
                <a:ea typeface="+mn-ea"/>
                <a:cs typeface="+mn-cs"/>
              </a:rPr>
              <a:t> demander la « long </a:t>
            </a:r>
            <a:r>
              <a:rPr lang="fr-FR" sz="1200" kern="1200" baseline="0" dirty="0" err="1">
                <a:solidFill>
                  <a:schemeClr val="tx1"/>
                </a:solidFill>
                <a:effectLst/>
                <a:latin typeface="Arial" pitchFamily="34" charset="0"/>
                <a:ea typeface="+mn-ea"/>
                <a:cs typeface="+mn-cs"/>
              </a:rPr>
              <a:t>term</a:t>
            </a:r>
            <a:r>
              <a:rPr lang="fr-FR" sz="1200" kern="1200" dirty="0">
                <a:solidFill>
                  <a:schemeClr val="tx1"/>
                </a:solidFill>
                <a:effectLst/>
                <a:latin typeface="Arial" pitchFamily="34" charset="0"/>
                <a:ea typeface="+mn-ea"/>
                <a:cs typeface="+mn-cs"/>
              </a:rPr>
              <a:t> </a:t>
            </a:r>
            <a:r>
              <a:rPr lang="fr-FR" sz="1200" kern="1200" dirty="0" err="1">
                <a:solidFill>
                  <a:schemeClr val="tx1"/>
                </a:solidFill>
                <a:effectLst/>
                <a:latin typeface="Arial" pitchFamily="34" charset="0"/>
                <a:ea typeface="+mn-ea"/>
                <a:cs typeface="+mn-cs"/>
              </a:rPr>
              <a:t>Leave</a:t>
            </a:r>
            <a:r>
              <a:rPr lang="fr-FR" sz="1200" kern="1200" dirty="0">
                <a:solidFill>
                  <a:schemeClr val="tx1"/>
                </a:solidFill>
                <a:effectLst/>
                <a:latin typeface="Arial" pitchFamily="34" charset="0"/>
                <a:ea typeface="+mn-ea"/>
                <a:cs typeface="+mn-cs"/>
              </a:rPr>
              <a:t> </a:t>
            </a:r>
            <a:r>
              <a:rPr lang="fr-FR" sz="1200" kern="1200" dirty="0" err="1">
                <a:solidFill>
                  <a:schemeClr val="tx1"/>
                </a:solidFill>
                <a:effectLst/>
                <a:latin typeface="Arial" pitchFamily="34" charset="0"/>
                <a:ea typeface="+mn-ea"/>
                <a:cs typeface="+mn-cs"/>
              </a:rPr>
              <a:t>allowance</a:t>
            </a:r>
            <a:r>
              <a:rPr lang="fr-FR" sz="1200" kern="1200" dirty="0">
                <a:solidFill>
                  <a:schemeClr val="tx1"/>
                </a:solidFill>
                <a:effectLst/>
                <a:latin typeface="Arial"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Arial" pitchFamily="34" charset="0"/>
                <a:ea typeface="+mn-ea"/>
                <a:cs typeface="+mn-cs"/>
              </a:rPr>
              <a:t>En cas de besoins spécifiques du chercheur (</a:t>
            </a:r>
            <a:r>
              <a:rPr lang="fr-FR" sz="1200" kern="1200" dirty="0" err="1">
                <a:solidFill>
                  <a:schemeClr val="tx1"/>
                </a:solidFill>
                <a:effectLst/>
                <a:latin typeface="Arial" pitchFamily="34" charset="0"/>
                <a:ea typeface="+mn-ea"/>
                <a:cs typeface="+mn-cs"/>
              </a:rPr>
              <a:t>e.g</a:t>
            </a:r>
            <a:r>
              <a:rPr lang="fr-FR" sz="1200" kern="1200" dirty="0">
                <a:solidFill>
                  <a:schemeClr val="tx1"/>
                </a:solidFill>
                <a:effectLst/>
                <a:latin typeface="Arial" pitchFamily="34" charset="0"/>
                <a:ea typeface="+mn-ea"/>
                <a:cs typeface="+mn-cs"/>
              </a:rPr>
              <a:t> adaptation</a:t>
            </a:r>
            <a:r>
              <a:rPr lang="fr-FR" sz="1200" kern="1200" baseline="0" dirty="0">
                <a:solidFill>
                  <a:schemeClr val="tx1"/>
                </a:solidFill>
                <a:effectLst/>
                <a:latin typeface="Arial" pitchFamily="34" charset="0"/>
                <a:ea typeface="+mn-ea"/>
                <a:cs typeface="+mn-cs"/>
              </a:rPr>
              <a:t> du poste de travail à un handicap)</a:t>
            </a:r>
            <a:r>
              <a:rPr lang="fr-FR" sz="1200" kern="1200" dirty="0">
                <a:solidFill>
                  <a:schemeClr val="tx1"/>
                </a:solidFill>
                <a:effectLst/>
                <a:latin typeface="Arial" pitchFamily="34" charset="0"/>
                <a:ea typeface="+mn-ea"/>
                <a:cs typeface="+mn-cs"/>
              </a:rPr>
              <a:t> &gt; </a:t>
            </a:r>
            <a:r>
              <a:rPr lang="fr-FR" sz="1200" kern="1200" dirty="0" err="1">
                <a:solidFill>
                  <a:schemeClr val="tx1"/>
                </a:solidFill>
                <a:effectLst/>
                <a:latin typeface="Arial" pitchFamily="34" charset="0"/>
                <a:ea typeface="+mn-ea"/>
                <a:cs typeface="+mn-cs"/>
              </a:rPr>
              <a:t>special</a:t>
            </a:r>
            <a:r>
              <a:rPr lang="fr-FR" sz="1200" kern="1200" dirty="0">
                <a:solidFill>
                  <a:schemeClr val="tx1"/>
                </a:solidFill>
                <a:effectLst/>
                <a:latin typeface="Arial" pitchFamily="34" charset="0"/>
                <a:ea typeface="+mn-ea"/>
                <a:cs typeface="+mn-cs"/>
              </a:rPr>
              <a:t> </a:t>
            </a:r>
            <a:r>
              <a:rPr lang="fr-FR" sz="1200" kern="1200" dirty="0" err="1">
                <a:solidFill>
                  <a:schemeClr val="tx1"/>
                </a:solidFill>
                <a:effectLst/>
                <a:latin typeface="Arial" pitchFamily="34" charset="0"/>
                <a:ea typeface="+mn-ea"/>
                <a:cs typeface="+mn-cs"/>
              </a:rPr>
              <a:t>needs</a:t>
            </a:r>
            <a:r>
              <a:rPr lang="fr-FR" sz="1200" kern="1200" dirty="0">
                <a:solidFill>
                  <a:schemeClr val="tx1"/>
                </a:solidFill>
                <a:effectLst/>
                <a:latin typeface="Arial" pitchFamily="34" charset="0"/>
                <a:ea typeface="+mn-ea"/>
                <a:cs typeface="+mn-cs"/>
              </a:rPr>
              <a:t> </a:t>
            </a:r>
            <a:r>
              <a:rPr lang="fr-FR" sz="1200" kern="1200" dirty="0" err="1">
                <a:solidFill>
                  <a:schemeClr val="tx1"/>
                </a:solidFill>
                <a:effectLst/>
                <a:latin typeface="Arial" pitchFamily="34" charset="0"/>
                <a:ea typeface="+mn-ea"/>
                <a:cs typeface="+mn-cs"/>
              </a:rPr>
              <a:t>allowance</a:t>
            </a:r>
            <a:endParaRPr lang="fr-FR" sz="1200" kern="1200" dirty="0">
              <a:solidFill>
                <a:schemeClr val="tx1"/>
              </a:solidFill>
              <a:effectLst/>
              <a:latin typeface="Arial" pitchFamily="34" charset="0"/>
              <a:ea typeface="+mn-ea"/>
              <a:cs typeface="+mn-cs"/>
            </a:endParaRPr>
          </a:p>
          <a:p>
            <a:endParaRPr lang="fr-FR" dirty="0"/>
          </a:p>
          <a:p>
            <a:endParaRPr lang="fr-FR" dirty="0"/>
          </a:p>
          <a:p>
            <a:endParaRPr dirty="0"/>
          </a:p>
        </p:txBody>
      </p:sp>
    </p:spTree>
    <p:extLst>
      <p:ext uri="{BB962C8B-B14F-4D97-AF65-F5344CB8AC3E}">
        <p14:creationId xmlns:p14="http://schemas.microsoft.com/office/powerpoint/2010/main" val="3972020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endParaRPr dirty="0"/>
          </a:p>
        </p:txBody>
      </p:sp>
    </p:spTree>
    <p:extLst>
      <p:ext uri="{BB962C8B-B14F-4D97-AF65-F5344CB8AC3E}">
        <p14:creationId xmlns:p14="http://schemas.microsoft.com/office/powerpoint/2010/main" val="1946291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4eac6792d_0_19: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4eac6792d_0_19: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endParaRPr dirty="0"/>
          </a:p>
        </p:txBody>
      </p:sp>
    </p:spTree>
    <p:extLst>
      <p:ext uri="{BB962C8B-B14F-4D97-AF65-F5344CB8AC3E}">
        <p14:creationId xmlns:p14="http://schemas.microsoft.com/office/powerpoint/2010/main" val="3912753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MSCA and </a:t>
            </a:r>
            <a:r>
              <a:rPr lang="fr-FR" dirty="0" err="1"/>
              <a:t>Citizens</a:t>
            </a:r>
            <a:r>
              <a:rPr lang="fr-FR" dirty="0"/>
              <a:t>: </a:t>
            </a:r>
            <a:r>
              <a:rPr lang="en-US" dirty="0"/>
              <a:t>Applicants are encouraged to submit proposals covering two successive editions (2022 and 2023) of the European Researcher’s Night.</a:t>
            </a:r>
          </a:p>
          <a:p>
            <a:r>
              <a:rPr lang="en-US" dirty="0" err="1"/>
              <a:t>Couvre</a:t>
            </a:r>
            <a:r>
              <a:rPr lang="en-US" dirty="0"/>
              <a:t> </a:t>
            </a:r>
            <a:r>
              <a:rPr lang="en-US" dirty="0" err="1"/>
              <a:t>deux</a:t>
            </a:r>
            <a:r>
              <a:rPr lang="en-US" dirty="0"/>
              <a:t> </a:t>
            </a:r>
            <a:r>
              <a:rPr lang="en-US" dirty="0" err="1"/>
              <a:t>éditions</a:t>
            </a:r>
            <a:r>
              <a:rPr lang="en-US" baseline="0" dirty="0"/>
              <a:t> </a:t>
            </a:r>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23</a:t>
            </a:fld>
            <a:endParaRPr lang="fr-FR" dirty="0"/>
          </a:p>
        </p:txBody>
      </p:sp>
    </p:spTree>
    <p:extLst>
      <p:ext uri="{BB962C8B-B14F-4D97-AF65-F5344CB8AC3E}">
        <p14:creationId xmlns:p14="http://schemas.microsoft.com/office/powerpoint/2010/main" val="1955802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8975AF3-BE5B-45A2-888F-C6CBA7E58EB6}" type="slidenum">
              <a:rPr lang="fr-FR" smtClean="0"/>
              <a:t>24</a:t>
            </a:fld>
            <a:endParaRPr lang="fr-FR"/>
          </a:p>
        </p:txBody>
      </p:sp>
    </p:spTree>
    <p:extLst>
      <p:ext uri="{BB962C8B-B14F-4D97-AF65-F5344CB8AC3E}">
        <p14:creationId xmlns:p14="http://schemas.microsoft.com/office/powerpoint/2010/main" val="1289018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25</a:t>
            </a:fld>
            <a:endParaRPr lang="fr-FR" dirty="0"/>
          </a:p>
        </p:txBody>
      </p:sp>
    </p:spTree>
    <p:extLst>
      <p:ext uri="{BB962C8B-B14F-4D97-AF65-F5344CB8AC3E}">
        <p14:creationId xmlns:p14="http://schemas.microsoft.com/office/powerpoint/2010/main" val="282502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Les Actions Marie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Sklodowska</a:t>
            </a:r>
            <a:r>
              <a:rPr lang="fr-FR" sz="1200" dirty="0">
                <a:effectLst/>
                <a:latin typeface="Calibri" panose="020F0502020204030204" pitchFamily="34" charset="0"/>
                <a:ea typeface="Calibri" panose="020F0502020204030204" pitchFamily="34" charset="0"/>
                <a:cs typeface="Times New Roman" panose="02020603050405020304" pitchFamily="18" charset="0"/>
              </a:rPr>
              <a:t> Curie sont un programme de financement européen créé en 1996. Il est devenu </a:t>
            </a:r>
            <a:r>
              <a:rPr lang="fr-FR" sz="1200" b="1" dirty="0">
                <a:effectLst/>
                <a:latin typeface="Calibri" panose="020F0502020204030204" pitchFamily="34" charset="0"/>
                <a:ea typeface="Calibri" panose="020F0502020204030204" pitchFamily="34" charset="0"/>
                <a:cs typeface="Times New Roman" panose="02020603050405020304" pitchFamily="18" charset="0"/>
              </a:rPr>
              <a:t>LE programme de référence de l’UE pour la FORMATION et la MOBILITE des chercheurs</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L’idée derrière ce programme, c’est que l’UE a </a:t>
            </a:r>
            <a:r>
              <a:rPr lang="fr-FR" sz="1200" b="1" dirty="0">
                <a:effectLst/>
                <a:latin typeface="Calibri" panose="020F0502020204030204" pitchFamily="34" charset="0"/>
                <a:ea typeface="Calibri" panose="020F0502020204030204" pitchFamily="34" charset="0"/>
                <a:cs typeface="Times New Roman" panose="02020603050405020304" pitchFamily="18" charset="0"/>
              </a:rPr>
              <a:t>besoin de ressources humaines créatives avec des compétences qui correspondent aux besoins actuels et futurs du marché du travail</a:t>
            </a:r>
            <a:r>
              <a:rPr lang="fr-FR" sz="1200" dirty="0">
                <a:effectLst/>
                <a:latin typeface="Calibri" panose="020F0502020204030204" pitchFamily="34" charset="0"/>
                <a:ea typeface="Calibri" panose="020F0502020204030204" pitchFamily="34" charset="0"/>
                <a:cs typeface="Times New Roman" panose="02020603050405020304" pitchFamily="18" charset="0"/>
              </a:rPr>
              <a:t>. L’UE doit pouvoir compter sur un capital humain capable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d’innover et de convertir les idées en produits et services au bénéfice de l’économie et de la société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de détecter et relever les défis à venir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d’informer les décideurs et le public au sens large.</a:t>
            </a:r>
          </a:p>
          <a:p>
            <a:pPr marL="0" lvl="0" indent="0" algn="just">
              <a:lnSpc>
                <a:spcPct val="107000"/>
              </a:lnSpc>
              <a:spcAft>
                <a:spcPts val="800"/>
              </a:spcAft>
              <a:buFont typeface="Symbol" panose="05050102010706020507" pitchFamily="18" charset="2"/>
              <a:buNone/>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Le programme « Actions Marie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Sklodowska</a:t>
            </a:r>
            <a:r>
              <a:rPr lang="fr-FR" sz="1200" dirty="0">
                <a:effectLst/>
                <a:latin typeface="Calibri" panose="020F0502020204030204" pitchFamily="34" charset="0"/>
                <a:ea typeface="Calibri" panose="020F0502020204030204" pitchFamily="34" charset="0"/>
                <a:cs typeface="Times New Roman" panose="02020603050405020304" pitchFamily="18" charset="0"/>
              </a:rPr>
              <a:t> Curie » constitue l’instrument principal au niveau européen:</a:t>
            </a:r>
          </a:p>
          <a:p>
            <a:pPr marL="171450" indent="-171450" algn="just">
              <a:lnSpc>
                <a:spcPct val="107000"/>
              </a:lnSpc>
              <a:spcAft>
                <a:spcPts val="8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 pour encourager plus de jeunes à embrasser une carrière scientifique, </a:t>
            </a:r>
          </a:p>
          <a:p>
            <a:pPr marL="171450" indent="-171450" algn="just">
              <a:lnSpc>
                <a:spcPct val="107000"/>
              </a:lnSpc>
              <a:spcAft>
                <a:spcPts val="8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pour attirer, retenir ou réintégrer les scientifiques les plus talentueux au sein de l’UE et </a:t>
            </a:r>
          </a:p>
          <a:p>
            <a:pPr marL="171450" indent="-171450" algn="just">
              <a:lnSpc>
                <a:spcPct val="107000"/>
              </a:lnSpc>
              <a:spcAft>
                <a:spcPts val="800"/>
              </a:spcAft>
              <a:buFont typeface="Arial" panose="020B060402020202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pour développer des formations d’excellence.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fr-FR" b="1"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495329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4</a:t>
            </a:fld>
            <a:endParaRPr lang="fr-FR" dirty="0"/>
          </a:p>
        </p:txBody>
      </p:sp>
    </p:spTree>
    <p:extLst>
      <p:ext uri="{BB962C8B-B14F-4D97-AF65-F5344CB8AC3E}">
        <p14:creationId xmlns:p14="http://schemas.microsoft.com/office/powerpoint/2010/main" val="1247988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endParaRPr lang="fr-FR" dirty="0"/>
          </a:p>
        </p:txBody>
      </p:sp>
      <p:sp>
        <p:nvSpPr>
          <p:cNvPr id="95" name="Google Shape;95;p3: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3282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 de 65 000 chercheurs impliqués (dont 25 000 doctorants)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 de 4500 organisations du secteur privé ont été soutenues (dont + de 2000 PME)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6.2 milliards d’euros ont été alloués à ces actions qui ont donné lieu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 de 8 900 publications conjointes public / privé</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 de 800 dépôts de brevet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200" dirty="0">
                <a:effectLst/>
                <a:latin typeface="Calibri" panose="020F0502020204030204" pitchFamily="34" charset="0"/>
                <a:ea typeface="Calibri" panose="020F0502020204030204" pitchFamily="34" charset="0"/>
                <a:cs typeface="Times New Roman" panose="02020603050405020304" pitchFamily="18" charset="0"/>
              </a:rPr>
              <a:t>La mise en œuvre de formations de qualité en compétences transférables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baseline="0" dirty="0"/>
          </a:p>
          <a:p>
            <a:endParaRPr lang="fr-FR" dirty="0"/>
          </a:p>
        </p:txBody>
      </p:sp>
      <p:sp>
        <p:nvSpPr>
          <p:cNvPr id="95" name="Google Shape;95;p3: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6072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pPr algn="just">
              <a:lnSpc>
                <a:spcPct val="107000"/>
              </a:lnSpc>
              <a:spcAft>
                <a:spcPts val="800"/>
              </a:spcAft>
            </a:pPr>
            <a:r>
              <a:rPr lang="fr-FR" sz="1200" b="1" dirty="0">
                <a:effectLst/>
                <a:latin typeface="Calibri" panose="020F0502020204030204" pitchFamily="34" charset="0"/>
                <a:ea typeface="Calibri" panose="020F0502020204030204" pitchFamily="34" charset="0"/>
                <a:cs typeface="Times New Roman" panose="02020603050405020304" pitchFamily="18" charset="0"/>
              </a:rPr>
              <a:t>Le programme AMSC est ouvert à tous les acteurs de la R&amp;I qu’ils soient du secteur privé ou public et basés dans n’importe quel pays du monde.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Plutôt qu’une distinction public / privé, il est question d’une distinction entre secteur académique et secteur non académique.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Le </a:t>
            </a:r>
            <a:r>
              <a:rPr lang="fr-FR" sz="1200" b="1" dirty="0">
                <a:effectLst/>
                <a:latin typeface="Calibri" panose="020F0502020204030204" pitchFamily="34" charset="0"/>
                <a:ea typeface="Calibri" panose="020F0502020204030204" pitchFamily="34" charset="0"/>
                <a:cs typeface="Times New Roman" panose="02020603050405020304" pitchFamily="18" charset="0"/>
              </a:rPr>
              <a:t>secteur académique</a:t>
            </a:r>
            <a:r>
              <a:rPr lang="fr-FR" sz="1200" dirty="0">
                <a:effectLst/>
                <a:latin typeface="Calibri" panose="020F0502020204030204" pitchFamily="34" charset="0"/>
                <a:ea typeface="Calibri" panose="020F0502020204030204" pitchFamily="34" charset="0"/>
                <a:cs typeface="Times New Roman" panose="02020603050405020304" pitchFamily="18" charset="0"/>
              </a:rPr>
              <a:t> comprend les établissements d’enseignement supérieur (publics ou privés), les organismes de recherche à but non lucratif publics ou privés et les organisations européennes internationales de recherche (comme le CERN)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Exemple: Le CERN, l'Organisation européenne pour la recherche nucléaire ; European Fusion </a:t>
            </a:r>
            <a:r>
              <a:rPr lang="fr-FR" sz="120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Development</a:t>
            </a: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Agreement (EFDA) ; European </a:t>
            </a:r>
            <a:r>
              <a:rPr lang="fr-FR" sz="120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Molecular</a:t>
            </a: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fr-FR" sz="120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Biology</a:t>
            </a: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fr-FR" sz="120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Laboratory</a:t>
            </a: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(EMBL) ; European </a:t>
            </a:r>
            <a:r>
              <a:rPr lang="fr-FR" sz="120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Space</a:t>
            </a: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Agency (ESA) ; European </a:t>
            </a:r>
            <a:r>
              <a:rPr lang="fr-FR" sz="120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Southern</a:t>
            </a: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fr-FR" sz="1200"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Observatory</a:t>
            </a:r>
            <a:r>
              <a:rPr lang="fr-FR" sz="12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(ESO) ; European Synchrotron Radiation Facility (ESRF) ; Institut Laue-Langevin (ILL)</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6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Le </a:t>
            </a:r>
            <a:r>
              <a:rPr lang="fr-FR" sz="1200" b="1" dirty="0">
                <a:effectLst/>
                <a:latin typeface="Calibri" panose="020F0502020204030204" pitchFamily="34" charset="0"/>
                <a:ea typeface="Calibri" panose="020F0502020204030204" pitchFamily="34" charset="0"/>
                <a:cs typeface="Times New Roman" panose="02020603050405020304" pitchFamily="18" charset="0"/>
              </a:rPr>
              <a:t>secteur non académique</a:t>
            </a:r>
            <a:r>
              <a:rPr lang="fr-FR" sz="1200" dirty="0">
                <a:effectLst/>
                <a:latin typeface="Calibri" panose="020F0502020204030204" pitchFamily="34" charset="0"/>
                <a:ea typeface="Calibri" panose="020F0502020204030204" pitchFamily="34" charset="0"/>
                <a:cs typeface="Times New Roman" panose="02020603050405020304" pitchFamily="18" charset="0"/>
              </a:rPr>
              <a:t> comprend quant à lui tous les acteurs sociaux-économiques, non inclus dans le secteur académique (grandes entreprises, PME,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start</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ups</a:t>
            </a:r>
            <a:r>
              <a:rPr lang="fr-FR" sz="1200" dirty="0">
                <a:effectLst/>
                <a:latin typeface="Calibri" panose="020F0502020204030204" pitchFamily="34" charset="0"/>
                <a:ea typeface="Calibri" panose="020F0502020204030204" pitchFamily="34" charset="0"/>
                <a:cs typeface="Times New Roman" panose="02020603050405020304" pitchFamily="18" charset="0"/>
              </a:rPr>
              <a:t>, ONG, musées,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hopitaux</a:t>
            </a:r>
            <a:r>
              <a:rPr lang="fr-FR" sz="1200" dirty="0">
                <a:effectLst/>
                <a:latin typeface="Calibri" panose="020F0502020204030204" pitchFamily="34" charset="0"/>
                <a:ea typeface="Calibri" panose="020F0502020204030204" pitchFamily="34" charset="0"/>
                <a:cs typeface="Times New Roman" panose="02020603050405020304" pitchFamily="18" charset="0"/>
              </a:rPr>
              <a:t>, organisations internationales etc.).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a:p>
            <a:endParaRPr lang="fr-FR" b="0" dirty="0"/>
          </a:p>
        </p:txBody>
      </p:sp>
      <p:sp>
        <p:nvSpPr>
          <p:cNvPr id="95" name="Google Shape;95;p3: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818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94eac6792d_0_57: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94eac6792d_0_57: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pPr>
              <a:lnSpc>
                <a:spcPct val="107000"/>
              </a:lnSpc>
              <a:spcAft>
                <a:spcPts val="0"/>
              </a:spcAft>
            </a:pPr>
            <a:r>
              <a:rPr lang="fr-FR" sz="1200" kern="1200" dirty="0">
                <a:solidFill>
                  <a:srgbClr val="000000"/>
                </a:solidFill>
                <a:effectLst/>
                <a:latin typeface="Calibri" panose="020F0502020204030204" pitchFamily="34" charset="0"/>
                <a:ea typeface="+mn-ea"/>
                <a:cs typeface="Calibri" panose="020F0502020204030204" pitchFamily="34" charset="0"/>
              </a:rPr>
              <a:t>Cinq types d’actions sont financées dans le cadre du programme Actions Marie </a:t>
            </a:r>
            <a:r>
              <a:rPr lang="fr-FR" sz="1200" kern="1200" dirty="0" err="1">
                <a:solidFill>
                  <a:srgbClr val="000000"/>
                </a:solidFill>
                <a:effectLst/>
                <a:latin typeface="Calibri" panose="020F0502020204030204" pitchFamily="34" charset="0"/>
                <a:ea typeface="+mn-ea"/>
                <a:cs typeface="Calibri" panose="020F0502020204030204" pitchFamily="34" charset="0"/>
              </a:rPr>
              <a:t>Sklodowska</a:t>
            </a:r>
            <a:r>
              <a:rPr lang="fr-FR" sz="1200" kern="1200" dirty="0">
                <a:solidFill>
                  <a:srgbClr val="000000"/>
                </a:solidFill>
                <a:effectLst/>
                <a:latin typeface="Calibri" panose="020F0502020204030204" pitchFamily="34" charset="0"/>
                <a:ea typeface="+mn-ea"/>
                <a:cs typeface="Calibri" panose="020F0502020204030204" pitchFamily="34" charset="0"/>
              </a:rPr>
              <a:t> Curie, chacune faisant l’objet d’un AAP par an : </a:t>
            </a:r>
          </a:p>
          <a:p>
            <a:pPr marL="342900" lvl="0" indent="-342900">
              <a:spcAft>
                <a:spcPts val="0"/>
              </a:spcAft>
              <a:buFont typeface="Symbol" panose="05050102010706020507" pitchFamily="18" charset="2"/>
              <a:buChar char=""/>
              <a:tabLst>
                <a:tab pos="457200" algn="l"/>
              </a:tabLst>
            </a:pPr>
            <a:r>
              <a:rPr lang="fr-FR" sz="1200" kern="1200" dirty="0">
                <a:solidFill>
                  <a:srgbClr val="000000"/>
                </a:solidFill>
                <a:effectLst/>
                <a:ea typeface="+mn-ea"/>
                <a:cs typeface="Calibri" panose="020F0502020204030204" pitchFamily="34" charset="0"/>
              </a:rPr>
              <a:t>Les réseaux de formation doctorale : DN</a:t>
            </a:r>
            <a:endParaRPr lang="fr-FR" dirty="0">
              <a:effectLst/>
            </a:endParaRPr>
          </a:p>
          <a:p>
            <a:pPr marL="342900" lvl="0" indent="-342900">
              <a:spcAft>
                <a:spcPts val="0"/>
              </a:spcAft>
              <a:buFont typeface="Symbol" panose="05050102010706020507" pitchFamily="18" charset="2"/>
              <a:buChar char=""/>
              <a:tabLst>
                <a:tab pos="457200" algn="l"/>
              </a:tabLst>
            </a:pPr>
            <a:r>
              <a:rPr lang="fr-FR" sz="1200" kern="1200" dirty="0">
                <a:solidFill>
                  <a:srgbClr val="000000"/>
                </a:solidFill>
                <a:effectLst/>
                <a:ea typeface="+mn-ea"/>
                <a:cs typeface="Calibri" panose="020F0502020204030204" pitchFamily="34" charset="0"/>
              </a:rPr>
              <a:t>Les bourses individuelles pour les chercheurs postdoctoraux: PF </a:t>
            </a:r>
            <a:endParaRPr lang="fr-FR" dirty="0">
              <a:effectLst/>
            </a:endParaRPr>
          </a:p>
          <a:p>
            <a:pPr marL="342900" lvl="0" indent="-342900">
              <a:spcAft>
                <a:spcPts val="0"/>
              </a:spcAft>
              <a:buFont typeface="Symbol" panose="05050102010706020507" pitchFamily="18" charset="2"/>
              <a:buChar char=""/>
              <a:tabLst>
                <a:tab pos="457200" algn="l"/>
              </a:tabLst>
            </a:pPr>
            <a:r>
              <a:rPr lang="fr-FR" sz="1200" kern="1200" dirty="0">
                <a:solidFill>
                  <a:srgbClr val="000000"/>
                </a:solidFill>
                <a:effectLst/>
                <a:ea typeface="+mn-ea"/>
                <a:cs typeface="Calibri" panose="020F0502020204030204" pitchFamily="34" charset="0"/>
              </a:rPr>
              <a:t>Les échanges de personnel de recherche : SE</a:t>
            </a:r>
            <a:endParaRPr lang="fr-FR" dirty="0">
              <a:effectLst/>
            </a:endParaRPr>
          </a:p>
          <a:p>
            <a:pPr marL="342900" lvl="0" indent="-342900">
              <a:spcAft>
                <a:spcPts val="0"/>
              </a:spcAft>
              <a:buFont typeface="Symbol" panose="05050102010706020507" pitchFamily="18" charset="2"/>
              <a:buChar char=""/>
              <a:tabLst>
                <a:tab pos="457200" algn="l"/>
              </a:tabLst>
            </a:pPr>
            <a:r>
              <a:rPr lang="fr-FR" sz="1200" kern="1200" dirty="0">
                <a:solidFill>
                  <a:srgbClr val="000000"/>
                </a:solidFill>
                <a:effectLst/>
                <a:ea typeface="+mn-ea"/>
                <a:cs typeface="Calibri" panose="020F0502020204030204" pitchFamily="34" charset="0"/>
              </a:rPr>
              <a:t>Le co-financement de programmes de formation doctorale ou postdoctorale: COFUND</a:t>
            </a:r>
            <a:endParaRPr lang="fr-FR" dirty="0">
              <a:effectLst/>
            </a:endParaRPr>
          </a:p>
          <a:p>
            <a:pPr marL="342900" lvl="0" indent="-342900">
              <a:spcAft>
                <a:spcPts val="0"/>
              </a:spcAft>
              <a:buFont typeface="Symbol" panose="05050102010706020507" pitchFamily="18" charset="2"/>
              <a:buChar char=""/>
              <a:tabLst>
                <a:tab pos="457200" algn="l"/>
              </a:tabLst>
            </a:pPr>
            <a:r>
              <a:rPr lang="fr-FR" sz="1200" kern="1200" dirty="0">
                <a:solidFill>
                  <a:srgbClr val="000000"/>
                </a:solidFill>
                <a:effectLst/>
                <a:ea typeface="+mn-ea"/>
                <a:cs typeface="Calibri" panose="020F0502020204030204" pitchFamily="34" charset="0"/>
              </a:rPr>
              <a:t>Les activités de vulgarisation scientifique: MSCA &amp; </a:t>
            </a:r>
            <a:r>
              <a:rPr lang="fr-FR" sz="1200" kern="1200" dirty="0" err="1">
                <a:solidFill>
                  <a:srgbClr val="000000"/>
                </a:solidFill>
                <a:effectLst/>
                <a:ea typeface="+mn-ea"/>
                <a:cs typeface="Calibri" panose="020F0502020204030204" pitchFamily="34" charset="0"/>
              </a:rPr>
              <a:t>Citizens</a:t>
            </a:r>
            <a:endParaRPr lang="fr-FR" sz="1200" kern="1200" dirty="0">
              <a:solidFill>
                <a:srgbClr val="000000"/>
              </a:solidFill>
              <a:effectLst/>
              <a:ea typeface="+mn-ea"/>
              <a:cs typeface="Calibri" panose="020F0502020204030204" pitchFamily="34" charset="0"/>
            </a:endParaRPr>
          </a:p>
          <a:p>
            <a:pPr marL="0" lvl="0" indent="0">
              <a:spcAft>
                <a:spcPts val="0"/>
              </a:spcAft>
              <a:buFont typeface="Symbol" panose="05050102010706020507" pitchFamily="18" charset="2"/>
              <a:buNone/>
              <a:tabLst>
                <a:tab pos="457200" algn="l"/>
              </a:tabLst>
            </a:pPr>
            <a:endParaRPr lang="fr-FR" sz="1200" kern="1200" dirty="0">
              <a:solidFill>
                <a:srgbClr val="000000"/>
              </a:solidFill>
              <a:effectLst/>
              <a:ea typeface="+mn-ea"/>
              <a:cs typeface="Calibri" panose="020F0502020204030204" pitchFamily="34" charset="0"/>
            </a:endParaRPr>
          </a:p>
          <a:p>
            <a:pPr marL="0" lvl="0" indent="0">
              <a:spcAft>
                <a:spcPts val="0"/>
              </a:spcAft>
              <a:buFont typeface="Symbol" panose="05050102010706020507" pitchFamily="18" charset="2"/>
              <a:buNone/>
              <a:tabLst>
                <a:tab pos="457200" algn="l"/>
              </a:tabLst>
            </a:pPr>
            <a:endParaRPr lang="fr-FR" dirty="0">
              <a:effectLst/>
            </a:endParaRPr>
          </a:p>
          <a:p>
            <a:endParaRPr lang="fr-FR" dirty="0"/>
          </a:p>
          <a:p>
            <a:endParaRPr lang="fr-FR" dirty="0"/>
          </a:p>
        </p:txBody>
      </p:sp>
    </p:spTree>
    <p:extLst>
      <p:ext uri="{BB962C8B-B14F-4D97-AF65-F5344CB8AC3E}">
        <p14:creationId xmlns:p14="http://schemas.microsoft.com/office/powerpoint/2010/main" val="748421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704000" y="5277533"/>
            <a:ext cx="5632000" cy="4999769"/>
          </a:xfrm>
          <a:prstGeom prst="rect">
            <a:avLst/>
          </a:prstGeom>
        </p:spPr>
        <p:txBody>
          <a:bodyPr spcFirstLastPara="1" wrap="square" lIns="103514" tIns="103514" rIns="103514" bIns="103514" anchor="t" anchorCtr="0">
            <a:noAutofit/>
          </a:bodyPr>
          <a:lstStyle/>
          <a:p>
            <a:endParaRPr lang="fr-FR" dirty="0"/>
          </a:p>
        </p:txBody>
      </p:sp>
      <p:sp>
        <p:nvSpPr>
          <p:cNvPr id="95" name="Google Shape;95;p3:notes"/>
          <p:cNvSpPr>
            <a:spLocks noGrp="1" noRot="1" noChangeAspect="1"/>
          </p:cNvSpPr>
          <p:nvPr>
            <p:ph type="sldImg" idx="2"/>
          </p:nvPr>
        </p:nvSpPr>
        <p:spPr>
          <a:xfrm>
            <a:off x="-180975" y="835025"/>
            <a:ext cx="7402513" cy="41640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60582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a:extLst>
              <a:ext uri="{FF2B5EF4-FFF2-40B4-BE49-F238E27FC236}">
                <a16:creationId xmlns:a16="http://schemas.microsoft.com/office/drawing/2014/main" id="{9571B293-EB6B-9149-9E08-668EB7F040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60" y="0"/>
            <a:ext cx="9152690" cy="5152965"/>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0B3ED864-6123-8B40-8783-2DF8831D71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59" y="5358"/>
            <a:ext cx="9152690" cy="5152964"/>
          </a:xfrm>
          <a:prstGeom prst="rect">
            <a:avLst/>
          </a:prstGeom>
        </p:spPr>
      </p:pic>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6426336" y="4876006"/>
            <a:ext cx="1170000" cy="267494"/>
          </a:xfrm>
          <a:prstGeom prst="rect">
            <a:avLst/>
          </a:prstGeom>
        </p:spPr>
        <p:txBody>
          <a:bodyPr/>
          <a:lstStyle/>
          <a:p>
            <a:pPr algn="r"/>
            <a:r>
              <a:rPr lang="fr-FR" cap="all" dirty="0"/>
              <a:t>XX/XX/XXXX</a:t>
            </a:r>
          </a:p>
        </p:txBody>
      </p:sp>
      <p:sp>
        <p:nvSpPr>
          <p:cNvPr id="8" name="Espace réservé du numéro de diapositive 7"/>
          <p:cNvSpPr>
            <a:spLocks noGrp="1"/>
          </p:cNvSpPr>
          <p:nvPr>
            <p:ph type="sldNum" sz="quarter" idx="12"/>
          </p:nvPr>
        </p:nvSpPr>
        <p:spPr bwMode="gray">
          <a:xfrm>
            <a:off x="7596336" y="4803998"/>
            <a:ext cx="1170000" cy="339502"/>
          </a:xfrm>
          <a:prstGeom prst="rect">
            <a:avLst/>
          </a:prstGeom>
        </p:spPr>
        <p:txBody>
          <a:bodyPr/>
          <a:lstStyle>
            <a:lvl1pPr algn="r">
              <a:defRPr sz="1600">
                <a:solidFill>
                  <a:schemeClr val="tx2"/>
                </a:solidFill>
              </a:defRPr>
            </a:lvl1pPr>
          </a:lstStyle>
          <a:p>
            <a:fld id="{733122C9-A0B9-462F-8757-0847AD287B63}" type="slidenum">
              <a:rPr lang="fr-FR" smtClean="0"/>
              <a:pPr/>
              <a:t>‹N°›</a:t>
            </a:fld>
            <a:endParaRPr lang="fr-FR" dirty="0"/>
          </a:p>
        </p:txBody>
      </p:sp>
      <p:pic>
        <p:nvPicPr>
          <p:cNvPr id="12" name="Image 11"/>
          <p:cNvPicPr>
            <a:picLocks noChangeAspect="1"/>
          </p:cNvPicPr>
          <p:nvPr userDrawn="1"/>
        </p:nvPicPr>
        <p:blipFill>
          <a:blip r:embed="rId3"/>
          <a:stretch>
            <a:fillRect/>
          </a:stretch>
        </p:blipFill>
        <p:spPr>
          <a:xfrm>
            <a:off x="323528" y="1851671"/>
            <a:ext cx="1468036" cy="1516966"/>
          </a:xfrm>
          <a:prstGeom prst="rect">
            <a:avLst/>
          </a:prstGeom>
        </p:spPr>
      </p:pic>
      <p:sp>
        <p:nvSpPr>
          <p:cNvPr id="11" name="Espace réservé du texte 10"/>
          <p:cNvSpPr>
            <a:spLocks noGrp="1"/>
          </p:cNvSpPr>
          <p:nvPr>
            <p:ph type="body" sz="quarter" idx="13" hasCustomPrompt="1"/>
          </p:nvPr>
        </p:nvSpPr>
        <p:spPr bwMode="gray">
          <a:xfrm>
            <a:off x="1115616" y="2346046"/>
            <a:ext cx="7668384" cy="2077200"/>
          </a:xfrm>
        </p:spPr>
        <p:txBody>
          <a:bodyPr/>
          <a:lstStyle>
            <a:lvl1pPr>
              <a:lnSpc>
                <a:spcPct val="90000"/>
              </a:lnSpc>
              <a:spcAft>
                <a:spcPts val="0"/>
              </a:spcAft>
              <a:defRPr sz="3250" b="1" cap="none" baseline="0">
                <a:solidFill>
                  <a:schemeClr val="tx2"/>
                </a:solidFill>
              </a:defRPr>
            </a:lvl1pPr>
            <a:lvl2pPr marL="0" indent="0">
              <a:spcBef>
                <a:spcPts val="500"/>
              </a:spcBef>
              <a:spcAft>
                <a:spcPts val="0"/>
              </a:spcAft>
              <a:buNone/>
              <a:defRPr sz="1850"/>
            </a:lvl2pPr>
          </a:lstStyle>
          <a:p>
            <a:pPr lvl="0"/>
            <a:r>
              <a:rPr lang="fr-FR" dirty="0"/>
              <a:t>Titre</a:t>
            </a:r>
          </a:p>
          <a:p>
            <a:pPr lvl="1"/>
            <a:r>
              <a:rPr lang="fr-FR" dirty="0"/>
              <a:t>Sous-titre</a:t>
            </a:r>
          </a:p>
        </p:txBody>
      </p:sp>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131590"/>
            <a:ext cx="8424000" cy="720000"/>
          </a:xfrm>
        </p:spPr>
        <p:txBody>
          <a:bodyPr/>
          <a:lstStyle>
            <a:lvl1pPr>
              <a:defRPr/>
            </a:lvl1pPr>
          </a:lstStyle>
          <a:p>
            <a:r>
              <a:rPr lang="fr-FR" dirty="0"/>
              <a:t>Titre</a:t>
            </a:r>
          </a:p>
        </p:txBody>
      </p:sp>
      <p:sp>
        <p:nvSpPr>
          <p:cNvPr id="8" name="Espace réservé du texte 7"/>
          <p:cNvSpPr>
            <a:spLocks noGrp="1"/>
          </p:cNvSpPr>
          <p:nvPr>
            <p:ph type="body" sz="quarter" idx="13" hasCustomPrompt="1"/>
          </p:nvPr>
        </p:nvSpPr>
        <p:spPr bwMode="gray">
          <a:xfrm>
            <a:off x="359998" y="1994054"/>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solidFill>
                  <a:schemeClr val="tx1"/>
                </a:solidFill>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995686"/>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solidFill>
                  <a:schemeClr val="tx1"/>
                </a:solidFill>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995686"/>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solidFill>
                  <a:schemeClr val="tx1"/>
                </a:solidFill>
              </a:defRPr>
            </a:lvl2pPr>
          </a:lstStyle>
          <a:p>
            <a:pPr lvl="0"/>
            <a:r>
              <a:rPr lang="fr-FR" dirty="0"/>
              <a:t>Titre de la partie</a:t>
            </a:r>
          </a:p>
          <a:p>
            <a:pPr lvl="1"/>
            <a:r>
              <a:rPr lang="fr-FR" dirty="0"/>
              <a:t>Deuxième niveau</a:t>
            </a:r>
          </a:p>
        </p:txBody>
      </p:sp>
      <p:sp>
        <p:nvSpPr>
          <p:cNvPr id="11" name="Espace réservé de la date 1">
            <a:extLst>
              <a:ext uri="{FF2B5EF4-FFF2-40B4-BE49-F238E27FC236}">
                <a16:creationId xmlns:a16="http://schemas.microsoft.com/office/drawing/2014/main" id="{FB55AB75-56F3-004E-8A4E-57EB4CAB795F}"/>
              </a:ext>
            </a:extLst>
          </p:cNvPr>
          <p:cNvSpPr>
            <a:spLocks noGrp="1"/>
          </p:cNvSpPr>
          <p:nvPr>
            <p:ph type="dt" sz="half" idx="10"/>
          </p:nvPr>
        </p:nvSpPr>
        <p:spPr bwMode="gray">
          <a:xfrm>
            <a:off x="6426336" y="4876006"/>
            <a:ext cx="1170000" cy="267494"/>
          </a:xfrm>
          <a:prstGeom prst="rect">
            <a:avLst/>
          </a:prstGeom>
        </p:spPr>
        <p:txBody>
          <a:bodyPr/>
          <a:lstStyle/>
          <a:p>
            <a:pPr algn="r"/>
            <a:r>
              <a:rPr lang="fr-FR" cap="all" dirty="0"/>
              <a:t>XX/XX/XXXX</a:t>
            </a:r>
          </a:p>
        </p:txBody>
      </p:sp>
      <p:sp>
        <p:nvSpPr>
          <p:cNvPr id="12" name="Espace réservé du numéro de diapositive 7">
            <a:extLst>
              <a:ext uri="{FF2B5EF4-FFF2-40B4-BE49-F238E27FC236}">
                <a16:creationId xmlns:a16="http://schemas.microsoft.com/office/drawing/2014/main" id="{4527032A-C74F-2941-8AD5-E7F64BD5B044}"/>
              </a:ext>
            </a:extLst>
          </p:cNvPr>
          <p:cNvSpPr>
            <a:spLocks noGrp="1"/>
          </p:cNvSpPr>
          <p:nvPr>
            <p:ph type="sldNum" sz="quarter" idx="12"/>
          </p:nvPr>
        </p:nvSpPr>
        <p:spPr bwMode="gray">
          <a:xfrm>
            <a:off x="7596336" y="4803998"/>
            <a:ext cx="1170000" cy="339502"/>
          </a:xfrm>
          <a:prstGeom prst="rect">
            <a:avLst/>
          </a:prstGeom>
        </p:spPr>
        <p:txBody>
          <a:bodyPr/>
          <a:lstStyle>
            <a:lvl1pPr algn="r">
              <a:defRPr sz="1600">
                <a:solidFill>
                  <a:schemeClr val="tx2"/>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323528" y="1111091"/>
            <a:ext cx="8442808" cy="3574645"/>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827585" y="1111092"/>
            <a:ext cx="7560840" cy="3574645"/>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lvl1pPr>
          </a:lstStyle>
          <a:p>
            <a:r>
              <a:rPr lang="fr-FR" dirty="0"/>
              <a:t>Titre</a:t>
            </a:r>
          </a:p>
        </p:txBody>
      </p:sp>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26336" y="4876006"/>
            <a:ext cx="1170000" cy="267494"/>
          </a:xfrm>
          <a:prstGeom prst="rect">
            <a:avLst/>
          </a:prstGeom>
        </p:spPr>
        <p:txBody>
          <a:bodyPr/>
          <a:lstStyle/>
          <a:p>
            <a:pPr algn="r"/>
            <a:r>
              <a:rPr lang="fr-FR" cap="all" dirty="0"/>
              <a:t>XX/XX/XXXX</a:t>
            </a:r>
          </a:p>
        </p:txBody>
      </p:sp>
      <p:sp>
        <p:nvSpPr>
          <p:cNvPr id="9" name="Espace réservé du numéro de diapositive 7">
            <a:extLst>
              <a:ext uri="{FF2B5EF4-FFF2-40B4-BE49-F238E27FC236}">
                <a16:creationId xmlns:a16="http://schemas.microsoft.com/office/drawing/2014/main" id="{98F10018-47D8-6540-8D30-5845FE9749F3}"/>
              </a:ext>
            </a:extLst>
          </p:cNvPr>
          <p:cNvSpPr>
            <a:spLocks noGrp="1"/>
          </p:cNvSpPr>
          <p:nvPr>
            <p:ph type="sldNum" sz="quarter" idx="12"/>
          </p:nvPr>
        </p:nvSpPr>
        <p:spPr bwMode="gray">
          <a:xfrm>
            <a:off x="7596336" y="4803998"/>
            <a:ext cx="1170000" cy="339502"/>
          </a:xfrm>
          <a:prstGeom prst="rect">
            <a:avLst/>
          </a:prstGeom>
        </p:spPr>
        <p:txBody>
          <a:bodyPr/>
          <a:lstStyle>
            <a:lvl1pPr algn="r">
              <a:defRPr sz="1600">
                <a:solidFill>
                  <a:schemeClr val="tx2"/>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131590"/>
            <a:ext cx="8424000" cy="720000"/>
          </a:xfrm>
        </p:spPr>
        <p:txBody>
          <a:bodyPr/>
          <a:lstStyle>
            <a:lvl1pPr>
              <a:defRPr/>
            </a:lvl1pPr>
          </a:lstStyle>
          <a:p>
            <a:r>
              <a:rPr lang="fr-FR" dirty="0"/>
              <a:t>Titre</a:t>
            </a:r>
          </a:p>
        </p:txBody>
      </p:sp>
      <p:sp>
        <p:nvSpPr>
          <p:cNvPr id="10" name="Espace réservé du texte 9"/>
          <p:cNvSpPr>
            <a:spLocks noGrp="1"/>
          </p:cNvSpPr>
          <p:nvPr>
            <p:ph type="body" sz="quarter" idx="13" hasCustomPrompt="1"/>
          </p:nvPr>
        </p:nvSpPr>
        <p:spPr bwMode="gray">
          <a:xfrm>
            <a:off x="3923928" y="324000"/>
            <a:ext cx="4860072"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995686"/>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995686"/>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995686"/>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876006"/>
            <a:ext cx="1170000" cy="267494"/>
          </a:xfrm>
          <a:prstGeom prst="rect">
            <a:avLst/>
          </a:prstGeom>
        </p:spPr>
        <p:txBody>
          <a:bodyPr/>
          <a:lstStyle/>
          <a:p>
            <a:pPr algn="r"/>
            <a:r>
              <a:rPr lang="fr-FR" cap="all" dirty="0"/>
              <a:t>XX/XX/XXXX</a:t>
            </a:r>
          </a:p>
        </p:txBody>
      </p:sp>
      <p:sp>
        <p:nvSpPr>
          <p:cNvPr id="15" name="Espace réservé du numéro de diapositive 7">
            <a:extLst>
              <a:ext uri="{FF2B5EF4-FFF2-40B4-BE49-F238E27FC236}">
                <a16:creationId xmlns:a16="http://schemas.microsoft.com/office/drawing/2014/main" id="{39B13F4C-6D78-BF47-94DF-EE7823417253}"/>
              </a:ext>
            </a:extLst>
          </p:cNvPr>
          <p:cNvSpPr>
            <a:spLocks noGrp="1"/>
          </p:cNvSpPr>
          <p:nvPr>
            <p:ph type="sldNum" sz="quarter" idx="12"/>
          </p:nvPr>
        </p:nvSpPr>
        <p:spPr bwMode="gray">
          <a:xfrm>
            <a:off x="7596336" y="4803998"/>
            <a:ext cx="1170000" cy="339502"/>
          </a:xfrm>
          <a:prstGeom prst="rect">
            <a:avLst/>
          </a:prstGeom>
        </p:spPr>
        <p:txBody>
          <a:bodyPr/>
          <a:lstStyle>
            <a:lvl1pPr algn="r">
              <a:defRPr sz="1600">
                <a:solidFill>
                  <a:schemeClr val="tx2"/>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17"/>
        <p:cNvGrpSpPr/>
        <p:nvPr/>
      </p:nvGrpSpPr>
      <p:grpSpPr>
        <a:xfrm>
          <a:off x="0" y="0"/>
          <a:ext cx="0" cy="0"/>
          <a:chOff x="0" y="0"/>
          <a:chExt cx="0" cy="0"/>
        </a:xfrm>
      </p:grpSpPr>
      <p:sp>
        <p:nvSpPr>
          <p:cNvPr id="18" name="Google Shape;18;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257175" lvl="0" indent="-192881" algn="l">
              <a:lnSpc>
                <a:spcPct val="90000"/>
              </a:lnSpc>
              <a:spcBef>
                <a:spcPts val="563"/>
              </a:spcBef>
              <a:spcAft>
                <a:spcPts val="0"/>
              </a:spcAft>
              <a:buClr>
                <a:schemeClr val="dk1"/>
              </a:buClr>
              <a:buSzPts val="1800"/>
              <a:buChar char="•"/>
              <a:defRPr/>
            </a:lvl1pPr>
            <a:lvl2pPr marL="514350" lvl="1" indent="-192881" algn="l">
              <a:lnSpc>
                <a:spcPct val="90000"/>
              </a:lnSpc>
              <a:spcBef>
                <a:spcPts val="281"/>
              </a:spcBef>
              <a:spcAft>
                <a:spcPts val="0"/>
              </a:spcAft>
              <a:buClr>
                <a:schemeClr val="dk1"/>
              </a:buClr>
              <a:buSzPts val="1800"/>
              <a:buChar char="•"/>
              <a:defRPr/>
            </a:lvl2pPr>
            <a:lvl3pPr marL="771525" lvl="2" indent="-192881" algn="l">
              <a:lnSpc>
                <a:spcPct val="90000"/>
              </a:lnSpc>
              <a:spcBef>
                <a:spcPts val="281"/>
              </a:spcBef>
              <a:spcAft>
                <a:spcPts val="0"/>
              </a:spcAft>
              <a:buClr>
                <a:schemeClr val="dk1"/>
              </a:buClr>
              <a:buSzPts val="1800"/>
              <a:buChar char="•"/>
              <a:defRPr/>
            </a:lvl3pPr>
            <a:lvl4pPr marL="1028700" lvl="3" indent="-192881" algn="l">
              <a:lnSpc>
                <a:spcPct val="90000"/>
              </a:lnSpc>
              <a:spcBef>
                <a:spcPts val="281"/>
              </a:spcBef>
              <a:spcAft>
                <a:spcPts val="0"/>
              </a:spcAft>
              <a:buClr>
                <a:schemeClr val="dk1"/>
              </a:buClr>
              <a:buSzPts val="1800"/>
              <a:buChar char="•"/>
              <a:defRPr/>
            </a:lvl4pPr>
            <a:lvl5pPr marL="1285875" lvl="4" indent="-192881" algn="l">
              <a:lnSpc>
                <a:spcPct val="90000"/>
              </a:lnSpc>
              <a:spcBef>
                <a:spcPts val="281"/>
              </a:spcBef>
              <a:spcAft>
                <a:spcPts val="0"/>
              </a:spcAft>
              <a:buClr>
                <a:schemeClr val="dk1"/>
              </a:buClr>
              <a:buSzPts val="1800"/>
              <a:buChar char="•"/>
              <a:defRPr/>
            </a:lvl5pPr>
            <a:lvl6pPr marL="1543050" lvl="5" indent="-192881" algn="l">
              <a:lnSpc>
                <a:spcPct val="90000"/>
              </a:lnSpc>
              <a:spcBef>
                <a:spcPts val="281"/>
              </a:spcBef>
              <a:spcAft>
                <a:spcPts val="0"/>
              </a:spcAft>
              <a:buClr>
                <a:schemeClr val="dk1"/>
              </a:buClr>
              <a:buSzPts val="1800"/>
              <a:buChar char="•"/>
              <a:defRPr/>
            </a:lvl6pPr>
            <a:lvl7pPr marL="1800225" lvl="6" indent="-192881" algn="l">
              <a:lnSpc>
                <a:spcPct val="90000"/>
              </a:lnSpc>
              <a:spcBef>
                <a:spcPts val="281"/>
              </a:spcBef>
              <a:spcAft>
                <a:spcPts val="0"/>
              </a:spcAft>
              <a:buClr>
                <a:schemeClr val="dk1"/>
              </a:buClr>
              <a:buSzPts val="1800"/>
              <a:buChar char="•"/>
              <a:defRPr/>
            </a:lvl7pPr>
            <a:lvl8pPr marL="2057400" lvl="7" indent="-192881" algn="l">
              <a:lnSpc>
                <a:spcPct val="90000"/>
              </a:lnSpc>
              <a:spcBef>
                <a:spcPts val="281"/>
              </a:spcBef>
              <a:spcAft>
                <a:spcPts val="0"/>
              </a:spcAft>
              <a:buClr>
                <a:schemeClr val="dk1"/>
              </a:buClr>
              <a:buSzPts val="1800"/>
              <a:buChar char="•"/>
              <a:defRPr/>
            </a:lvl8pPr>
            <a:lvl9pPr marL="2314575" lvl="8" indent="-192881" algn="l">
              <a:lnSpc>
                <a:spcPct val="90000"/>
              </a:lnSpc>
              <a:spcBef>
                <a:spcPts val="281"/>
              </a:spcBef>
              <a:spcAft>
                <a:spcPts val="0"/>
              </a:spcAft>
              <a:buClr>
                <a:schemeClr val="dk1"/>
              </a:buClr>
              <a:buSzPts val="1800"/>
              <a:buChar char="•"/>
              <a:defRPr/>
            </a:lvl9pPr>
          </a:lstStyle>
          <a:p>
            <a:endParaRPr/>
          </a:p>
        </p:txBody>
      </p:sp>
      <p:sp>
        <p:nvSpPr>
          <p:cNvPr id="20" name="Google Shape;20;p15"/>
          <p:cNvSpPr txBox="1">
            <a:spLocks noGrp="1"/>
          </p:cNvSpPr>
          <p:nvPr>
            <p:ph type="dt" idx="10"/>
          </p:nvPr>
        </p:nvSpPr>
        <p:spPr>
          <a:xfrm>
            <a:off x="628650" y="4767264"/>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5"/>
          <p:cNvSpPr txBox="1">
            <a:spLocks noGrp="1"/>
          </p:cNvSpPr>
          <p:nvPr>
            <p:ph type="ftr" idx="11"/>
          </p:nvPr>
        </p:nvSpPr>
        <p:spPr>
          <a:xfrm>
            <a:off x="3028950" y="4767264"/>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5"/>
          <p:cNvSpPr txBox="1">
            <a:spLocks noGrp="1"/>
          </p:cNvSpPr>
          <p:nvPr>
            <p:ph type="sldNum" idx="12"/>
          </p:nvPr>
        </p:nvSpPr>
        <p:spPr>
          <a:xfrm>
            <a:off x="6457950" y="4767264"/>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51087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5CCC454D-1F48-4790-9296-FEFA4D070087}" type="datetimeFigureOut">
              <a:rPr lang="fr-FR" smtClean="0"/>
              <a:t>12/12/2024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760C73-6338-43D0-9268-E1E34BBCE416}" type="slidenum">
              <a:rPr lang="fr-FR" smtClean="0"/>
              <a:t>‹N°›</a:t>
            </a:fld>
            <a:endParaRPr lang="fr-FR"/>
          </a:p>
        </p:txBody>
      </p:sp>
    </p:spTree>
    <p:extLst>
      <p:ext uri="{BB962C8B-B14F-4D97-AF65-F5344CB8AC3E}">
        <p14:creationId xmlns:p14="http://schemas.microsoft.com/office/powerpoint/2010/main" val="1886687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66D15CC7-BC12-A746-B153-F1F8A3C7E67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9288" y="0"/>
            <a:ext cx="9152690" cy="5152964"/>
          </a:xfrm>
          <a:prstGeom prst="rect">
            <a:avLst/>
          </a:prstGeom>
        </p:spPr>
      </p:pic>
      <p:sp>
        <p:nvSpPr>
          <p:cNvPr id="2" name="Espace réservé du titre 1"/>
          <p:cNvSpPr>
            <a:spLocks noGrp="1"/>
          </p:cNvSpPr>
          <p:nvPr>
            <p:ph type="title"/>
          </p:nvPr>
        </p:nvSpPr>
        <p:spPr bwMode="gray">
          <a:xfrm>
            <a:off x="359999" y="113159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995686"/>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5" name="Espace réservé de la date 1">
            <a:extLst>
              <a:ext uri="{FF2B5EF4-FFF2-40B4-BE49-F238E27FC236}">
                <a16:creationId xmlns:a16="http://schemas.microsoft.com/office/drawing/2014/main" id="{516EDC64-47E8-C044-91BA-F715A5EFFEFD}"/>
              </a:ext>
            </a:extLst>
          </p:cNvPr>
          <p:cNvSpPr>
            <a:spLocks noGrp="1"/>
          </p:cNvSpPr>
          <p:nvPr>
            <p:ph type="dt" sz="half" idx="2"/>
          </p:nvPr>
        </p:nvSpPr>
        <p:spPr bwMode="gray">
          <a:xfrm>
            <a:off x="6426336" y="4783500"/>
            <a:ext cx="1170000" cy="360000"/>
          </a:xfrm>
          <a:prstGeom prst="rect">
            <a:avLst/>
          </a:prstGeom>
        </p:spPr>
        <p:txBody>
          <a:bodyPr/>
          <a:lstStyle>
            <a:lvl1pPr>
              <a:defRPr sz="750"/>
            </a:lvl1pPr>
          </a:lstStyle>
          <a:p>
            <a:pPr algn="r"/>
            <a:r>
              <a:rPr lang="fr-FR" cap="all" dirty="0"/>
              <a:t>XX/XX/XXXX</a:t>
            </a:r>
          </a:p>
        </p:txBody>
      </p:sp>
      <p:sp>
        <p:nvSpPr>
          <p:cNvPr id="16" name="Espace réservé du numéro de diapositive 7">
            <a:extLst>
              <a:ext uri="{FF2B5EF4-FFF2-40B4-BE49-F238E27FC236}">
                <a16:creationId xmlns:a16="http://schemas.microsoft.com/office/drawing/2014/main" id="{C6D56E85-7DD2-5140-A94B-D4C7F30901C6}"/>
              </a:ext>
            </a:extLst>
          </p:cNvPr>
          <p:cNvSpPr>
            <a:spLocks noGrp="1"/>
          </p:cNvSpPr>
          <p:nvPr>
            <p:ph type="sldNum" sz="quarter" idx="4"/>
          </p:nvPr>
        </p:nvSpPr>
        <p:spPr bwMode="gray">
          <a:xfrm>
            <a:off x="7596336" y="4783500"/>
            <a:ext cx="1170000" cy="360000"/>
          </a:xfrm>
          <a:prstGeom prst="rect">
            <a:avLst/>
          </a:prstGeom>
        </p:spPr>
        <p:txBody>
          <a:bodyPr/>
          <a:lstStyle>
            <a:lvl1pPr algn="r">
              <a:defRPr sz="1600">
                <a:solidFill>
                  <a:schemeClr val="tx2"/>
                </a:solidFill>
              </a:defRPr>
            </a:lvl1pPr>
          </a:lstStyle>
          <a:p>
            <a:fld id="{733122C9-A0B9-462F-8757-0847AD287B63}"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814" r:id="rId6"/>
    <p:sldLayoutId id="2147483815" r:id="rId7"/>
  </p:sldLayoutIdLst>
  <p:hf hdr="0"/>
  <p:txStyles>
    <p:titleStyle>
      <a:lvl1pPr algn="l" defTabSz="914400" rtl="0" eaLnBrk="1" latinLnBrk="0" hangingPunct="1">
        <a:lnSpc>
          <a:spcPct val="90000"/>
        </a:lnSpc>
        <a:spcBef>
          <a:spcPct val="0"/>
        </a:spcBef>
        <a:buNone/>
        <a:defRPr sz="255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2"/>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jpg"/><Relationship Id="rId7" Type="http://schemas.openxmlformats.org/officeDocument/2006/relationships/hyperlink" Target="https://www.horizon-europe.gouv.fr/devenez-expert-evaluateur-horizon-europe-aupres-de-la-commission-europeenne-24364"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rea.ec.europa.eu/system/files/2021-06/MSCA%20keywords.pdf"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info/funding-tenders/opportunities/docs/2021-2027/common/guidance/list-3rd-country-participation_horizon-euratom_en.pdf"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6.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info/funding-tenders/opportunities/docs/2021-2027/common/guidance/list-3rd-country-participation_horizon-euratom_en.pdf"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s://ec.europa.eu/info/funding-tenders/opportunities/docs/2021-2027/common/guidance/list-3rd-country-participation_horizon-euratom_en.pdf" TargetMode="External"/><Relationship Id="rId5" Type="http://schemas.openxmlformats.org/officeDocument/2006/relationships/image" Target="../media/image34.png"/><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ec.europa.eu/info/funding-tenders/opportunities/docs/2021-2027/common/guidance/list-3rd-country-participation_horizon-euratom_en.pdf" TargetMode="External"/><Relationship Id="rId5" Type="http://schemas.openxmlformats.org/officeDocument/2006/relationships/image" Target="../media/image35.png"/><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jp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2-msca-actions_horizon-2023-2024_en.pdf"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9.jpg"/><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hyperlink" Target="https://www.horizon-europe.gouv.fr/amsc" TargetMode="Externa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hyperlink" Target="https://www.horizon-europe.gouv.fr/amsc" TargetMode="External"/><Relationship Id="rId7"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www.horizon-europe.gouv.fr/inscription_liste_amsc" TargetMode="External"/><Relationship Id="rId11" Type="http://schemas.openxmlformats.org/officeDocument/2006/relationships/image" Target="../media/image47.png"/><Relationship Id="rId5" Type="http://schemas.openxmlformats.org/officeDocument/2006/relationships/hyperlink" Target="mailto:pcn-mariescurie@recherche.gouv.fr" TargetMode="External"/><Relationship Id="rId10" Type="http://schemas.openxmlformats.org/officeDocument/2006/relationships/image" Target="../media/image46.png"/><Relationship Id="rId4" Type="http://schemas.openxmlformats.org/officeDocument/2006/relationships/hyperlink" Target="https://www.linkedin.com/company/pcn-amsc-fr/" TargetMode="External"/><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hyperlink" Target="https://ec.europa.eu/info/funding-tenders/opportunities/docs/2021-2027/common/guidance/list-3rd-country-participation_horizon-euratom_en.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0000000-1234-1234-1234-123412341234}" type="slidenum">
              <a:rPr lang="fr-FR" sz="1400" smtClean="0"/>
              <a:pPr/>
              <a:t>1</a:t>
            </a:fld>
            <a:endParaRPr lang="fr-FR" sz="1400" dirty="0"/>
          </a:p>
        </p:txBody>
      </p:sp>
      <p:sp>
        <p:nvSpPr>
          <p:cNvPr id="9" name="Espace réservé du texte 8"/>
          <p:cNvSpPr>
            <a:spLocks noGrp="1"/>
          </p:cNvSpPr>
          <p:nvPr>
            <p:ph type="body" sz="quarter" idx="13"/>
          </p:nvPr>
        </p:nvSpPr>
        <p:spPr>
          <a:xfrm>
            <a:off x="827584" y="2271232"/>
            <a:ext cx="7668384" cy="2077200"/>
          </a:xfrm>
        </p:spPr>
        <p:txBody>
          <a:bodyPr/>
          <a:lstStyle/>
          <a:p>
            <a:pPr algn="ctr"/>
            <a:r>
              <a:rPr lang="fr-FR" sz="3600" dirty="0">
                <a:latin typeface="Lato"/>
                <a:ea typeface="Lato"/>
                <a:cs typeface="Lato"/>
                <a:sym typeface="Lato"/>
              </a:rPr>
              <a:t>Les Actions Marie </a:t>
            </a:r>
            <a:r>
              <a:rPr lang="fr-FR" sz="3600" dirty="0" err="1">
                <a:latin typeface="Lato"/>
                <a:ea typeface="Lato"/>
                <a:cs typeface="Lato"/>
                <a:sym typeface="Lato"/>
              </a:rPr>
              <a:t>Sk</a:t>
            </a:r>
            <a:r>
              <a:rPr lang="fr-FR" sz="3600" dirty="0" err="1">
                <a:latin typeface="Lato" panose="020B0604020202020204"/>
                <a:ea typeface="Verdana" panose="020B0604030504040204" pitchFamily="34" charset="0"/>
                <a:cs typeface="Verdana" panose="020B0604030504040204" pitchFamily="34" charset="0"/>
                <a:sym typeface="Lato"/>
              </a:rPr>
              <a:t>ł</a:t>
            </a:r>
            <a:r>
              <a:rPr lang="fr-FR" sz="3600" dirty="0" err="1">
                <a:latin typeface="Lato"/>
                <a:ea typeface="Lato"/>
                <a:cs typeface="Lato"/>
                <a:sym typeface="Lato"/>
              </a:rPr>
              <a:t>odowska</a:t>
            </a:r>
            <a:r>
              <a:rPr lang="fr-FR" sz="3600" dirty="0">
                <a:latin typeface="Lato"/>
                <a:ea typeface="Lato"/>
                <a:cs typeface="Lato"/>
                <a:sym typeface="Lato"/>
              </a:rPr>
              <a:t>-Curie dans Horizon Europe</a:t>
            </a:r>
          </a:p>
          <a:p>
            <a:pPr algn="ctr"/>
            <a:endParaRPr lang="fr-FR" sz="500" dirty="0">
              <a:latin typeface="Lato"/>
              <a:ea typeface="Lato"/>
              <a:cs typeface="Lato"/>
              <a:sym typeface="Lato"/>
            </a:endParaRPr>
          </a:p>
          <a:p>
            <a:pPr algn="ctr"/>
            <a:r>
              <a:rPr lang="fr-FR" sz="2400" dirty="0">
                <a:latin typeface="Lato"/>
                <a:sym typeface="Lato"/>
              </a:rPr>
              <a:t>(2021-2027)</a:t>
            </a:r>
            <a:endParaRPr lang="fr-FR" sz="2400" dirty="0"/>
          </a:p>
        </p:txBody>
      </p:sp>
      <p:sp>
        <p:nvSpPr>
          <p:cNvPr id="5" name="ZoneTexte 4"/>
          <p:cNvSpPr txBox="1"/>
          <p:nvPr/>
        </p:nvSpPr>
        <p:spPr>
          <a:xfrm>
            <a:off x="4952987" y="4407954"/>
            <a:ext cx="4176464" cy="276999"/>
          </a:xfrm>
          <a:prstGeom prst="rect">
            <a:avLst/>
          </a:prstGeom>
          <a:noFill/>
        </p:spPr>
        <p:txBody>
          <a:bodyPr wrap="square" rtlCol="0">
            <a:spAutoFit/>
          </a:bodyPr>
          <a:lstStyle/>
          <a:p>
            <a:pPr algn="ctr"/>
            <a:r>
              <a:rPr lang="fr-FR" sz="1200" dirty="0">
                <a:solidFill>
                  <a:srgbClr val="0070C0"/>
                </a:solidFill>
              </a:rPr>
              <a:t>E </a:t>
            </a:r>
            <a:r>
              <a:rPr lang="fr-FR" sz="1200" dirty="0" err="1">
                <a:solidFill>
                  <a:srgbClr val="0070C0"/>
                </a:solidFill>
              </a:rPr>
              <a:t>Spartere</a:t>
            </a:r>
            <a:r>
              <a:rPr lang="fr-FR" sz="1200" dirty="0">
                <a:solidFill>
                  <a:srgbClr val="0070C0"/>
                </a:solidFill>
              </a:rPr>
              <a:t> – 12 décembre 2024 </a:t>
            </a: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2" name="Image 1">
            <a:extLst>
              <a:ext uri="{FF2B5EF4-FFF2-40B4-BE49-F238E27FC236}">
                <a16:creationId xmlns:a16="http://schemas.microsoft.com/office/drawing/2014/main" id="{933A2E6E-991D-46C1-8FE5-B232FE69471A}"/>
              </a:ext>
            </a:extLst>
          </p:cNvPr>
          <p:cNvPicPr>
            <a:picLocks noChangeAspect="1"/>
          </p:cNvPicPr>
          <p:nvPr/>
        </p:nvPicPr>
        <p:blipFill>
          <a:blip r:embed="rId4"/>
          <a:stretch>
            <a:fillRect/>
          </a:stretch>
        </p:blipFill>
        <p:spPr>
          <a:xfrm>
            <a:off x="5643871" y="267494"/>
            <a:ext cx="3171825" cy="942975"/>
          </a:xfrm>
          <a:prstGeom prst="rect">
            <a:avLst/>
          </a:prstGeom>
        </p:spPr>
      </p:pic>
    </p:spTree>
    <p:extLst>
      <p:ext uri="{BB962C8B-B14F-4D97-AF65-F5344CB8AC3E}">
        <p14:creationId xmlns:p14="http://schemas.microsoft.com/office/powerpoint/2010/main" val="3110615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a:spLocks noGrp="1"/>
          </p:cNvSpPr>
          <p:nvPr>
            <p:ph type="title"/>
          </p:nvPr>
        </p:nvSpPr>
        <p:spPr>
          <a:xfrm>
            <a:off x="2720305" y="147692"/>
            <a:ext cx="5915025" cy="745706"/>
          </a:xfrm>
          <a:prstGeom prst="rect">
            <a:avLst/>
          </a:prstGeom>
          <a:noFill/>
          <a:ln>
            <a:noFill/>
          </a:ln>
        </p:spPr>
        <p:txBody>
          <a:bodyPr spcFirstLastPara="1" vert="horz" wrap="square" lIns="51427" tIns="25706" rIns="51427" bIns="25706" rtlCol="0" anchor="ctr" anchorCtr="0">
            <a:normAutofit/>
          </a:bodyPr>
          <a:lstStyle/>
          <a:p>
            <a:pPr algn="ctr">
              <a:buSzPts val="4400"/>
            </a:pPr>
            <a:r>
              <a:rPr lang="fr-FR" sz="2000" dirty="0">
                <a:latin typeface="Lato"/>
                <a:ea typeface="Lato"/>
                <a:cs typeface="Lato"/>
                <a:sym typeface="Lato"/>
              </a:rPr>
              <a:t>MSCA Doctoral Networks (DN) </a:t>
            </a:r>
            <a:endParaRPr sz="2000" b="1" dirty="0">
              <a:latin typeface="Lato"/>
              <a:ea typeface="Lato"/>
              <a:cs typeface="Lato"/>
              <a:sym typeface="Lato"/>
            </a:endParaRPr>
          </a:p>
        </p:txBody>
      </p:sp>
      <p:sp>
        <p:nvSpPr>
          <p:cNvPr id="99" name="Google Shape;99;p3"/>
          <p:cNvSpPr txBox="1">
            <a:spLocks noGrp="1"/>
          </p:cNvSpPr>
          <p:nvPr>
            <p:ph type="sldNum" idx="12"/>
          </p:nvPr>
        </p:nvSpPr>
        <p:spPr>
          <a:xfrm>
            <a:off x="7092280" y="4876006"/>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10</a:t>
            </a:fld>
            <a:endParaRPr sz="1400" dirty="0"/>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
        <p:nvSpPr>
          <p:cNvPr id="5" name="ZoneTexte 4">
            <a:extLst>
              <a:ext uri="{FF2B5EF4-FFF2-40B4-BE49-F238E27FC236}">
                <a16:creationId xmlns:a16="http://schemas.microsoft.com/office/drawing/2014/main" id="{9EEAC9A9-8AB4-42DC-B7F6-E69F0D46AAC2}"/>
              </a:ext>
            </a:extLst>
          </p:cNvPr>
          <p:cNvSpPr txBox="1"/>
          <p:nvPr/>
        </p:nvSpPr>
        <p:spPr>
          <a:xfrm>
            <a:off x="379141" y="1128629"/>
            <a:ext cx="3240360" cy="1446550"/>
          </a:xfrm>
          <a:prstGeom prst="rect">
            <a:avLst/>
          </a:prstGeom>
          <a:noFill/>
        </p:spPr>
        <p:txBody>
          <a:bodyPr wrap="square" rtlCol="0">
            <a:spAutoFit/>
          </a:bodyPr>
          <a:lstStyle/>
          <a:p>
            <a:pPr algn="ctr"/>
            <a:r>
              <a:rPr lang="fr-FR" sz="1100" b="1" dirty="0">
                <a:solidFill>
                  <a:srgbClr val="000091"/>
                </a:solidFill>
              </a:rPr>
              <a:t>Un programme « </a:t>
            </a:r>
            <a:r>
              <a:rPr lang="fr-FR" sz="1100" b="1" dirty="0" err="1">
                <a:solidFill>
                  <a:srgbClr val="000091"/>
                </a:solidFill>
              </a:rPr>
              <a:t>bottom</a:t>
            </a:r>
            <a:r>
              <a:rPr lang="fr-FR" sz="1100" b="1" dirty="0">
                <a:solidFill>
                  <a:srgbClr val="000091"/>
                </a:solidFill>
              </a:rPr>
              <a:t>-up » / « blanc »</a:t>
            </a:r>
          </a:p>
          <a:p>
            <a:endParaRPr lang="fr-FR" sz="1100" b="1" dirty="0">
              <a:solidFill>
                <a:srgbClr val="000091"/>
              </a:solidFill>
            </a:endParaRPr>
          </a:p>
          <a:p>
            <a:pPr algn="just"/>
            <a:r>
              <a:rPr lang="fr-FR" sz="1100" dirty="0">
                <a:solidFill>
                  <a:srgbClr val="000091"/>
                </a:solidFill>
              </a:rPr>
              <a:t>Le consortium choisit la thématique de son projet et ensuite le panel parmi 8 panels scientifiques possibles pour l’évaluation celui qui est le plus adapté au sujet de recherche du projet </a:t>
            </a:r>
          </a:p>
          <a:p>
            <a:pPr algn="just"/>
            <a:endParaRPr lang="fr-FR" sz="1100" dirty="0">
              <a:solidFill>
                <a:srgbClr val="000091"/>
              </a:solidFill>
              <a:latin typeface="Lato"/>
            </a:endParaRPr>
          </a:p>
          <a:p>
            <a:pPr algn="just"/>
            <a:endParaRPr lang="fr-FR" sz="1100" dirty="0">
              <a:solidFill>
                <a:srgbClr val="000091"/>
              </a:solidFill>
              <a:latin typeface="Lato"/>
            </a:endParaRPr>
          </a:p>
        </p:txBody>
      </p:sp>
      <p:pic>
        <p:nvPicPr>
          <p:cNvPr id="7" name="Image 6">
            <a:extLst>
              <a:ext uri="{FF2B5EF4-FFF2-40B4-BE49-F238E27FC236}">
                <a16:creationId xmlns:a16="http://schemas.microsoft.com/office/drawing/2014/main" id="{20326819-0820-41A2-8FC5-B81B69C9A89A}"/>
              </a:ext>
            </a:extLst>
          </p:cNvPr>
          <p:cNvPicPr>
            <a:picLocks noChangeAspect="1"/>
          </p:cNvPicPr>
          <p:nvPr/>
        </p:nvPicPr>
        <p:blipFill>
          <a:blip r:embed="rId4"/>
          <a:stretch>
            <a:fillRect/>
          </a:stretch>
        </p:blipFill>
        <p:spPr>
          <a:xfrm>
            <a:off x="7917741" y="198273"/>
            <a:ext cx="858615" cy="827506"/>
          </a:xfrm>
          <a:prstGeom prst="rect">
            <a:avLst/>
          </a:prstGeom>
        </p:spPr>
      </p:pic>
      <p:pic>
        <p:nvPicPr>
          <p:cNvPr id="8" name="Image 7">
            <a:extLst>
              <a:ext uri="{FF2B5EF4-FFF2-40B4-BE49-F238E27FC236}">
                <a16:creationId xmlns:a16="http://schemas.microsoft.com/office/drawing/2014/main" id="{CFDB2142-5BCB-4666-9BEF-E7895E8C4C6B}"/>
              </a:ext>
            </a:extLst>
          </p:cNvPr>
          <p:cNvPicPr>
            <a:picLocks noChangeAspect="1"/>
          </p:cNvPicPr>
          <p:nvPr/>
        </p:nvPicPr>
        <p:blipFill>
          <a:blip r:embed="rId5"/>
          <a:stretch>
            <a:fillRect/>
          </a:stretch>
        </p:blipFill>
        <p:spPr>
          <a:xfrm>
            <a:off x="539552" y="2355726"/>
            <a:ext cx="3190528" cy="1341962"/>
          </a:xfrm>
          <a:prstGeom prst="rect">
            <a:avLst/>
          </a:prstGeom>
        </p:spPr>
      </p:pic>
      <p:sp>
        <p:nvSpPr>
          <p:cNvPr id="2" name="Rectangle 1">
            <a:extLst>
              <a:ext uri="{FF2B5EF4-FFF2-40B4-BE49-F238E27FC236}">
                <a16:creationId xmlns:a16="http://schemas.microsoft.com/office/drawing/2014/main" id="{72BFA00F-5787-4975-B1F6-4DA452B8086E}"/>
              </a:ext>
            </a:extLst>
          </p:cNvPr>
          <p:cNvSpPr/>
          <p:nvPr/>
        </p:nvSpPr>
        <p:spPr>
          <a:xfrm>
            <a:off x="331168" y="3795886"/>
            <a:ext cx="3336306" cy="938719"/>
          </a:xfrm>
          <a:prstGeom prst="rect">
            <a:avLst/>
          </a:prstGeom>
        </p:spPr>
        <p:txBody>
          <a:bodyPr wrap="square">
            <a:spAutoFit/>
          </a:bodyPr>
          <a:lstStyle/>
          <a:p>
            <a:pPr algn="just"/>
            <a:r>
              <a:rPr lang="fr-FR" sz="1100" dirty="0">
                <a:solidFill>
                  <a:srgbClr val="000091"/>
                </a:solidFill>
              </a:rPr>
              <a:t>Des </a:t>
            </a:r>
            <a:r>
              <a:rPr lang="fr-FR" sz="1100" dirty="0">
                <a:solidFill>
                  <a:srgbClr val="000091"/>
                </a:solidFill>
                <a:hlinkClick r:id="rId6"/>
              </a:rPr>
              <a:t>descripteurs</a:t>
            </a:r>
            <a:r>
              <a:rPr lang="fr-FR" sz="1100" dirty="0">
                <a:solidFill>
                  <a:srgbClr val="000091"/>
                </a:solidFill>
              </a:rPr>
              <a:t> et des mots clés libres indiqués par le consortium dans la proposition de projet permettront à la Commission européenne de trouver les </a:t>
            </a:r>
            <a:r>
              <a:rPr lang="fr-FR" sz="1100" dirty="0">
                <a:solidFill>
                  <a:srgbClr val="000091"/>
                </a:solidFill>
                <a:hlinkClick r:id="rId7"/>
              </a:rPr>
              <a:t>experts évaluateurs</a:t>
            </a:r>
            <a:r>
              <a:rPr lang="fr-FR" sz="1100" dirty="0">
                <a:solidFill>
                  <a:srgbClr val="000091"/>
                </a:solidFill>
              </a:rPr>
              <a:t> les plus qualifiés pour l’évaluation parmi les volontaires.</a:t>
            </a:r>
          </a:p>
        </p:txBody>
      </p:sp>
      <p:cxnSp>
        <p:nvCxnSpPr>
          <p:cNvPr id="9" name="Connecteur droit 8">
            <a:extLst>
              <a:ext uri="{FF2B5EF4-FFF2-40B4-BE49-F238E27FC236}">
                <a16:creationId xmlns:a16="http://schemas.microsoft.com/office/drawing/2014/main" id="{B5DCAF33-873B-49E7-931C-55E20A58DAAC}"/>
              </a:ext>
            </a:extLst>
          </p:cNvPr>
          <p:cNvCxnSpPr>
            <a:cxnSpLocks/>
          </p:cNvCxnSpPr>
          <p:nvPr/>
        </p:nvCxnSpPr>
        <p:spPr>
          <a:xfrm>
            <a:off x="4355976" y="1203598"/>
            <a:ext cx="0" cy="324036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C51B9052-F502-43E9-9F1A-F821BF5B2D29}"/>
              </a:ext>
            </a:extLst>
          </p:cNvPr>
          <p:cNvPicPr>
            <a:picLocks noChangeAspect="1"/>
          </p:cNvPicPr>
          <p:nvPr/>
        </p:nvPicPr>
        <p:blipFill>
          <a:blip r:embed="rId8"/>
          <a:stretch>
            <a:fillRect/>
          </a:stretch>
        </p:blipFill>
        <p:spPr>
          <a:xfrm>
            <a:off x="4418582" y="1587178"/>
            <a:ext cx="4601864" cy="2091308"/>
          </a:xfrm>
          <a:prstGeom prst="rect">
            <a:avLst/>
          </a:prstGeom>
        </p:spPr>
      </p:pic>
      <p:sp>
        <p:nvSpPr>
          <p:cNvPr id="13" name="ZoneTexte 12">
            <a:extLst>
              <a:ext uri="{FF2B5EF4-FFF2-40B4-BE49-F238E27FC236}">
                <a16:creationId xmlns:a16="http://schemas.microsoft.com/office/drawing/2014/main" id="{1303635E-1D3B-421D-9AF2-2837147FE460}"/>
              </a:ext>
            </a:extLst>
          </p:cNvPr>
          <p:cNvSpPr txBox="1"/>
          <p:nvPr/>
        </p:nvSpPr>
        <p:spPr>
          <a:xfrm>
            <a:off x="5044479" y="1132077"/>
            <a:ext cx="3240360" cy="938719"/>
          </a:xfrm>
          <a:prstGeom prst="rect">
            <a:avLst/>
          </a:prstGeom>
          <a:noFill/>
        </p:spPr>
        <p:txBody>
          <a:bodyPr wrap="square" rtlCol="0">
            <a:spAutoFit/>
          </a:bodyPr>
          <a:lstStyle/>
          <a:p>
            <a:pPr algn="ctr"/>
            <a:r>
              <a:rPr lang="fr-FR" sz="1100" b="1" dirty="0">
                <a:solidFill>
                  <a:srgbClr val="000091"/>
                </a:solidFill>
              </a:rPr>
              <a:t>Trois « types » de projets MSCA DN</a:t>
            </a:r>
          </a:p>
          <a:p>
            <a:pPr algn="ctr"/>
            <a:endParaRPr lang="fr-FR" sz="1100" b="1" dirty="0">
              <a:solidFill>
                <a:srgbClr val="000091"/>
              </a:solidFill>
            </a:endParaRPr>
          </a:p>
          <a:p>
            <a:r>
              <a:rPr lang="fr-FR" sz="1100" b="1" dirty="0">
                <a:solidFill>
                  <a:srgbClr val="000091"/>
                </a:solidFill>
              </a:rPr>
              <a:t> </a:t>
            </a:r>
          </a:p>
          <a:p>
            <a:pPr algn="just"/>
            <a:endParaRPr lang="fr-FR" sz="1100" dirty="0">
              <a:solidFill>
                <a:srgbClr val="000091"/>
              </a:solidFill>
              <a:latin typeface="Lato"/>
            </a:endParaRPr>
          </a:p>
          <a:p>
            <a:pPr algn="just"/>
            <a:endParaRPr lang="fr-FR" sz="1100" dirty="0">
              <a:solidFill>
                <a:srgbClr val="000091"/>
              </a:solidFill>
              <a:latin typeface="Lato"/>
            </a:endParaRPr>
          </a:p>
        </p:txBody>
      </p:sp>
      <p:sp>
        <p:nvSpPr>
          <p:cNvPr id="6" name="ZoneTexte 5">
            <a:extLst>
              <a:ext uri="{FF2B5EF4-FFF2-40B4-BE49-F238E27FC236}">
                <a16:creationId xmlns:a16="http://schemas.microsoft.com/office/drawing/2014/main" id="{4BD415AE-8EC0-4001-9ACD-14924D834A2B}"/>
              </a:ext>
            </a:extLst>
          </p:cNvPr>
          <p:cNvSpPr txBox="1"/>
          <p:nvPr/>
        </p:nvSpPr>
        <p:spPr>
          <a:xfrm>
            <a:off x="4644008" y="3865467"/>
            <a:ext cx="4248466" cy="461665"/>
          </a:xfrm>
          <a:prstGeom prst="rect">
            <a:avLst/>
          </a:prstGeom>
          <a:noFill/>
        </p:spPr>
        <p:txBody>
          <a:bodyPr wrap="square" rtlCol="0">
            <a:spAutoFit/>
          </a:bodyPr>
          <a:lstStyle/>
          <a:p>
            <a:pPr algn="ctr"/>
            <a:r>
              <a:rPr lang="fr-FR" sz="1200" dirty="0">
                <a:solidFill>
                  <a:srgbClr val="000091"/>
                </a:solidFill>
              </a:rPr>
              <a:t>Les 3 types de DN sont évalués dans le même panel scientifique </a:t>
            </a:r>
          </a:p>
        </p:txBody>
      </p:sp>
    </p:spTree>
    <p:extLst>
      <p:ext uri="{BB962C8B-B14F-4D97-AF65-F5344CB8AC3E}">
        <p14:creationId xmlns:p14="http://schemas.microsoft.com/office/powerpoint/2010/main" val="3203111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94eac6792d_0_19"/>
          <p:cNvSpPr txBox="1">
            <a:spLocks noGrp="1"/>
          </p:cNvSpPr>
          <p:nvPr>
            <p:ph type="title"/>
          </p:nvPr>
        </p:nvSpPr>
        <p:spPr>
          <a:xfrm>
            <a:off x="2483768" y="87066"/>
            <a:ext cx="6454519" cy="453706"/>
          </a:xfrm>
          <a:prstGeom prst="rect">
            <a:avLst/>
          </a:prstGeom>
        </p:spPr>
        <p:txBody>
          <a:bodyPr spcFirstLastPara="1" vert="horz" wrap="square" lIns="51427" tIns="25706" rIns="51427" bIns="25706" rtlCol="0" anchor="ctr" anchorCtr="0">
            <a:noAutofit/>
          </a:bodyPr>
          <a:lstStyle/>
          <a:p>
            <a:pPr algn="ctr">
              <a:buSzPts val="4400"/>
            </a:pPr>
            <a:br>
              <a:rPr lang="fr-FR" sz="2800" dirty="0">
                <a:latin typeface="Lato"/>
                <a:ea typeface="Lato"/>
                <a:cs typeface="Lato"/>
                <a:sym typeface="Lato"/>
              </a:rPr>
            </a:br>
            <a:r>
              <a:rPr lang="fr-FR" sz="2000" dirty="0">
                <a:latin typeface="Lato"/>
                <a:ea typeface="Lato"/>
                <a:cs typeface="Lato"/>
                <a:sym typeface="Lato"/>
              </a:rPr>
              <a:t>Quel consortium ?</a:t>
            </a:r>
            <a:endParaRPr sz="2400" dirty="0"/>
          </a:p>
        </p:txBody>
      </p:sp>
      <p:sp>
        <p:nvSpPr>
          <p:cNvPr id="135" name="Google Shape;135;g94eac6792d_0_19"/>
          <p:cNvSpPr txBox="1">
            <a:spLocks noGrp="1"/>
          </p:cNvSpPr>
          <p:nvPr>
            <p:ph type="sldNum" idx="12"/>
          </p:nvPr>
        </p:nvSpPr>
        <p:spPr>
          <a:xfrm>
            <a:off x="7112843" y="4861378"/>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11</a:t>
            </a:fld>
            <a:endParaRPr sz="1400" dirty="0"/>
          </a:p>
        </p:txBody>
      </p:sp>
      <p:sp>
        <p:nvSpPr>
          <p:cNvPr id="3" name="Rectangle 2"/>
          <p:cNvSpPr/>
          <p:nvPr/>
        </p:nvSpPr>
        <p:spPr>
          <a:xfrm>
            <a:off x="231714" y="1681673"/>
            <a:ext cx="1872208" cy="2811539"/>
          </a:xfrm>
          <a:prstGeom prst="rect">
            <a:avLst/>
          </a:prstGeom>
        </p:spPr>
        <p:txBody>
          <a:bodyPr wrap="square">
            <a:spAutoFit/>
          </a:bodyPr>
          <a:lstStyle/>
          <a:p>
            <a:pPr>
              <a:lnSpc>
                <a:spcPct val="115000"/>
              </a:lnSpc>
            </a:pPr>
            <a:r>
              <a:rPr lang="fr-FR" sz="1200" b="1" dirty="0">
                <a:solidFill>
                  <a:srgbClr val="0F5494"/>
                </a:solidFill>
                <a:latin typeface="Lato"/>
                <a:ea typeface="Lato"/>
                <a:cs typeface="Lato"/>
                <a:sym typeface="Lato"/>
              </a:rPr>
              <a:t>Bénéficiaires </a:t>
            </a:r>
          </a:p>
          <a:p>
            <a:pPr>
              <a:lnSpc>
                <a:spcPct val="115000"/>
              </a:lnSpc>
            </a:pPr>
            <a:r>
              <a:rPr lang="fr-FR" sz="1100" i="1" dirty="0">
                <a:solidFill>
                  <a:srgbClr val="0F5494"/>
                </a:solidFill>
                <a:latin typeface="Lato"/>
                <a:ea typeface="Lato"/>
                <a:cs typeface="Lato"/>
                <a:sym typeface="Lato"/>
              </a:rPr>
              <a:t>≥ 3 entités légales indépendantes d’EM de l’UE ou associés à Horizon Europe* différents dont au moins 1 basée dans un EM de l’UE</a:t>
            </a:r>
          </a:p>
          <a:p>
            <a:pPr>
              <a:lnSpc>
                <a:spcPct val="115000"/>
              </a:lnSpc>
            </a:pPr>
            <a:endParaRPr lang="fr-FR" sz="1100" dirty="0">
              <a:solidFill>
                <a:srgbClr val="0F5494"/>
              </a:solidFill>
              <a:latin typeface="Lato"/>
              <a:ea typeface="Lato"/>
              <a:cs typeface="Lato"/>
              <a:sym typeface="Lato"/>
            </a:endParaRPr>
          </a:p>
          <a:p>
            <a:pPr>
              <a:lnSpc>
                <a:spcPct val="115000"/>
              </a:lnSpc>
            </a:pPr>
            <a:r>
              <a:rPr lang="fr-FR" sz="1100" b="1" dirty="0">
                <a:solidFill>
                  <a:srgbClr val="0F5494"/>
                </a:solidFill>
                <a:latin typeface="Lato"/>
                <a:ea typeface="Lato"/>
                <a:cs typeface="Lato"/>
                <a:sym typeface="Lato"/>
              </a:rPr>
              <a:t>Recrutent chacun au moins 1 doctorant</a:t>
            </a:r>
          </a:p>
          <a:p>
            <a:pPr>
              <a:lnSpc>
                <a:spcPct val="115000"/>
              </a:lnSpc>
            </a:pPr>
            <a:endParaRPr lang="fr-FR" sz="600" dirty="0">
              <a:solidFill>
                <a:srgbClr val="000091"/>
              </a:solidFill>
              <a:latin typeface="Lato"/>
              <a:ea typeface="Lato"/>
              <a:cs typeface="Lato"/>
              <a:sym typeface="Lato"/>
            </a:endParaRPr>
          </a:p>
          <a:p>
            <a:pPr marL="0" lvl="1">
              <a:spcBef>
                <a:spcPts val="900"/>
              </a:spcBef>
              <a:buClr>
                <a:srgbClr val="0F54B8"/>
              </a:buClr>
              <a:defRPr/>
            </a:pPr>
            <a:r>
              <a:rPr lang="fr-FR" sz="1100" i="1" dirty="0">
                <a:solidFill>
                  <a:srgbClr val="000091"/>
                </a:solidFill>
                <a:latin typeface="Lato"/>
                <a:ea typeface="Lato"/>
                <a:cs typeface="Lato"/>
                <a:sym typeface="Lato"/>
                <a:hlinkClick r:id="rId3"/>
              </a:rPr>
              <a:t>Pays éligibles pour financement de l’UE</a:t>
            </a:r>
            <a:endParaRPr lang="fr-FR" sz="1100" i="1" dirty="0">
              <a:solidFill>
                <a:srgbClr val="000091"/>
              </a:solidFill>
              <a:latin typeface="Lato"/>
              <a:ea typeface="Lato"/>
              <a:cs typeface="Lato"/>
              <a:sym typeface="Lato"/>
            </a:endParaRPr>
          </a:p>
          <a:p>
            <a:pPr>
              <a:lnSpc>
                <a:spcPct val="115000"/>
              </a:lnSpc>
            </a:pPr>
            <a:endParaRPr lang="fr-FR" sz="1100" dirty="0">
              <a:solidFill>
                <a:srgbClr val="000091"/>
              </a:solidFill>
              <a:latin typeface="Lato"/>
              <a:ea typeface="Lato"/>
              <a:cs typeface="Lato"/>
              <a:sym typeface="Lato"/>
            </a:endParaRPr>
          </a:p>
        </p:txBody>
      </p:sp>
      <p:sp>
        <p:nvSpPr>
          <p:cNvPr id="6" name="Rectangle 5"/>
          <p:cNvSpPr/>
          <p:nvPr/>
        </p:nvSpPr>
        <p:spPr>
          <a:xfrm>
            <a:off x="7115304" y="1677213"/>
            <a:ext cx="2016982" cy="3402663"/>
          </a:xfrm>
          <a:prstGeom prst="rect">
            <a:avLst/>
          </a:prstGeom>
        </p:spPr>
        <p:txBody>
          <a:bodyPr wrap="square">
            <a:spAutoFit/>
          </a:bodyPr>
          <a:lstStyle/>
          <a:p>
            <a:pPr>
              <a:lnSpc>
                <a:spcPct val="115000"/>
              </a:lnSpc>
            </a:pPr>
            <a:r>
              <a:rPr lang="fr-FR" sz="1200" b="1" dirty="0">
                <a:solidFill>
                  <a:srgbClr val="0F5494"/>
                </a:solidFill>
                <a:latin typeface="Lato"/>
                <a:ea typeface="Lato"/>
                <a:cs typeface="Lato"/>
                <a:sym typeface="Lato"/>
              </a:rPr>
              <a:t>Partenaires Associés</a:t>
            </a:r>
          </a:p>
          <a:p>
            <a:pPr>
              <a:lnSpc>
                <a:spcPct val="115000"/>
              </a:lnSpc>
            </a:pPr>
            <a:r>
              <a:rPr lang="fr-FR" sz="1100" i="1" dirty="0">
                <a:solidFill>
                  <a:srgbClr val="0F5494"/>
                </a:solidFill>
                <a:latin typeface="Lato"/>
                <a:ea typeface="Lato"/>
                <a:cs typeface="Lato"/>
                <a:sym typeface="Lato"/>
              </a:rPr>
              <a:t>Pas de minimum ou de maximum / de tout pays</a:t>
            </a:r>
          </a:p>
          <a:p>
            <a:pPr>
              <a:lnSpc>
                <a:spcPct val="115000"/>
              </a:lnSpc>
            </a:pPr>
            <a:endParaRPr lang="fr-FR" sz="1100" dirty="0">
              <a:solidFill>
                <a:srgbClr val="0F5494"/>
              </a:solidFill>
              <a:latin typeface="Lato"/>
              <a:ea typeface="Lato"/>
              <a:cs typeface="Lato"/>
              <a:sym typeface="Lato"/>
            </a:endParaRPr>
          </a:p>
          <a:p>
            <a:pPr>
              <a:lnSpc>
                <a:spcPct val="115000"/>
              </a:lnSpc>
            </a:pPr>
            <a:r>
              <a:rPr lang="fr-FR" sz="1100" b="1" dirty="0">
                <a:solidFill>
                  <a:srgbClr val="0F5494"/>
                </a:solidFill>
                <a:latin typeface="Lato"/>
                <a:ea typeface="Lato"/>
                <a:cs typeface="Lato"/>
                <a:sym typeface="Lato"/>
              </a:rPr>
              <a:t>Complètent le programme de formation</a:t>
            </a:r>
            <a:r>
              <a:rPr lang="fr-FR" sz="1100" dirty="0">
                <a:solidFill>
                  <a:srgbClr val="0F5494"/>
                </a:solidFill>
                <a:latin typeface="Lato"/>
                <a:ea typeface="Lato"/>
                <a:cs typeface="Lato"/>
                <a:sym typeface="Lato"/>
              </a:rPr>
              <a:t>: </a:t>
            </a:r>
          </a:p>
          <a:p>
            <a:pPr marL="171450" indent="-171450">
              <a:lnSpc>
                <a:spcPct val="115000"/>
              </a:lnSpc>
              <a:buFont typeface="Wingdings" panose="05000000000000000000" pitchFamily="2" charset="2"/>
              <a:buChar char="à"/>
            </a:pPr>
            <a:r>
              <a:rPr lang="fr-FR" sz="1100" i="1" dirty="0" err="1">
                <a:solidFill>
                  <a:srgbClr val="0F5494"/>
                </a:solidFill>
                <a:latin typeface="Lato"/>
                <a:ea typeface="Lato"/>
                <a:cs typeface="Lato"/>
                <a:sym typeface="Wingdings" panose="05000000000000000000" pitchFamily="2" charset="2"/>
              </a:rPr>
              <a:t>Secondment</a:t>
            </a:r>
            <a:endParaRPr lang="fr-FR" sz="1100" i="1" dirty="0">
              <a:solidFill>
                <a:srgbClr val="0F5494"/>
              </a:solidFill>
              <a:latin typeface="Lato"/>
              <a:ea typeface="Lato"/>
              <a:cs typeface="Lato"/>
              <a:sym typeface="Wingdings" panose="05000000000000000000" pitchFamily="2" charset="2"/>
            </a:endParaRPr>
          </a:p>
          <a:p>
            <a:pPr marL="171450" indent="-171450">
              <a:lnSpc>
                <a:spcPct val="115000"/>
              </a:lnSpc>
              <a:buFont typeface="Wingdings" panose="05000000000000000000" pitchFamily="2" charset="2"/>
              <a:buChar char="à"/>
            </a:pPr>
            <a:r>
              <a:rPr lang="fr-FR" sz="1100" dirty="0">
                <a:solidFill>
                  <a:srgbClr val="0F5494"/>
                </a:solidFill>
                <a:latin typeface="Lato"/>
                <a:ea typeface="Lato"/>
                <a:cs typeface="Lato"/>
                <a:sym typeface="Wingdings" panose="05000000000000000000" pitchFamily="2" charset="2"/>
              </a:rPr>
              <a:t>Contribution à la formation à l’échelle du réseau</a:t>
            </a:r>
          </a:p>
          <a:p>
            <a:pPr>
              <a:lnSpc>
                <a:spcPct val="115000"/>
              </a:lnSpc>
            </a:pPr>
            <a:endParaRPr lang="fr-FR" sz="1100" dirty="0">
              <a:solidFill>
                <a:srgbClr val="0F5494"/>
              </a:solidFill>
              <a:latin typeface="Lato"/>
              <a:ea typeface="Lato"/>
              <a:cs typeface="Lato"/>
              <a:sym typeface="Lato"/>
            </a:endParaRPr>
          </a:p>
          <a:p>
            <a:pPr>
              <a:lnSpc>
                <a:spcPct val="115000"/>
              </a:lnSpc>
            </a:pPr>
            <a:r>
              <a:rPr lang="fr-FR" sz="1100" dirty="0">
                <a:solidFill>
                  <a:srgbClr val="0F5494"/>
                </a:solidFill>
                <a:latin typeface="Lato"/>
                <a:ea typeface="Lato"/>
                <a:cs typeface="Lato"/>
                <a:sym typeface="Lato"/>
              </a:rPr>
              <a:t>Peuvent être liés à un Bénéficiaire (</a:t>
            </a:r>
            <a:r>
              <a:rPr lang="fr-FR" sz="1100" dirty="0" err="1">
                <a:solidFill>
                  <a:srgbClr val="0F5494"/>
                </a:solidFill>
                <a:latin typeface="Lato"/>
                <a:ea typeface="Lato"/>
                <a:cs typeface="Lato"/>
                <a:sym typeface="Lato"/>
              </a:rPr>
              <a:t>e.g</a:t>
            </a:r>
            <a:r>
              <a:rPr lang="fr-FR" sz="1100" dirty="0">
                <a:solidFill>
                  <a:srgbClr val="0F5494"/>
                </a:solidFill>
                <a:latin typeface="Lato"/>
                <a:ea typeface="Lato"/>
                <a:cs typeface="Lato"/>
                <a:sym typeface="Lato"/>
              </a:rPr>
              <a:t> </a:t>
            </a:r>
            <a:r>
              <a:rPr lang="fr-FR" sz="1100" dirty="0" err="1">
                <a:solidFill>
                  <a:srgbClr val="0F5494"/>
                </a:solidFill>
                <a:latin typeface="Lato"/>
                <a:ea typeface="Lato"/>
                <a:cs typeface="Lato"/>
                <a:sym typeface="Lato"/>
              </a:rPr>
              <a:t>co-tutelle</a:t>
            </a:r>
            <a:r>
              <a:rPr lang="fr-FR" sz="1100" dirty="0">
                <a:solidFill>
                  <a:srgbClr val="0F5494"/>
                </a:solidFill>
                <a:latin typeface="Lato"/>
                <a:ea typeface="Lato"/>
                <a:cs typeface="Lato"/>
                <a:sym typeface="Lato"/>
              </a:rPr>
              <a:t> d’UMR ou filiale &amp; maison mère)</a:t>
            </a:r>
          </a:p>
          <a:p>
            <a:pPr>
              <a:lnSpc>
                <a:spcPct val="115000"/>
              </a:lnSpc>
            </a:pPr>
            <a:endParaRPr lang="fr-FR" sz="1100" dirty="0">
              <a:solidFill>
                <a:srgbClr val="000091"/>
              </a:solidFill>
              <a:latin typeface="Lato"/>
              <a:ea typeface="Lato"/>
              <a:cs typeface="Lato"/>
              <a:sym typeface="Lato"/>
            </a:endParaRPr>
          </a:p>
          <a:p>
            <a:pPr>
              <a:lnSpc>
                <a:spcPct val="115000"/>
              </a:lnSpc>
            </a:pPr>
            <a:endParaRPr lang="fr-FR" sz="1100" dirty="0">
              <a:solidFill>
                <a:srgbClr val="000091"/>
              </a:solidFill>
              <a:latin typeface="Lato"/>
              <a:ea typeface="Lato"/>
              <a:cs typeface="Lato"/>
              <a:sym typeface="Lato"/>
            </a:endParaRPr>
          </a:p>
        </p:txBody>
      </p:sp>
      <p:sp>
        <p:nvSpPr>
          <p:cNvPr id="4" name="Rectangle 3"/>
          <p:cNvSpPr/>
          <p:nvPr/>
        </p:nvSpPr>
        <p:spPr>
          <a:xfrm>
            <a:off x="755576" y="950242"/>
            <a:ext cx="7758608" cy="587853"/>
          </a:xfrm>
          <a:prstGeom prst="rect">
            <a:avLst/>
          </a:prstGeom>
        </p:spPr>
        <p:txBody>
          <a:bodyPr wrap="square">
            <a:spAutoFit/>
          </a:bodyPr>
          <a:lstStyle/>
          <a:p>
            <a:pPr lvl="0" algn="ctr">
              <a:lnSpc>
                <a:spcPct val="115000"/>
              </a:lnSpc>
              <a:buClr>
                <a:srgbClr val="000000"/>
              </a:buClr>
              <a:buSzPts val="1800"/>
            </a:pPr>
            <a:r>
              <a:rPr lang="fr-FR" sz="1400" b="1" dirty="0">
                <a:solidFill>
                  <a:srgbClr val="000091"/>
                </a:solidFill>
                <a:latin typeface="Lato"/>
                <a:ea typeface="Lato"/>
                <a:cs typeface="Lato"/>
                <a:sym typeface="Lato"/>
              </a:rPr>
              <a:t>Un consortium international d’acteurs de la R&amp;I des secteurs académique et non académique (universités, organismes de recherche, entreprises, associations etc.)</a:t>
            </a: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9" name="Image 8"/>
          <p:cNvPicPr>
            <a:picLocks noChangeAspect="1"/>
          </p:cNvPicPr>
          <p:nvPr/>
        </p:nvPicPr>
        <p:blipFill>
          <a:blip r:embed="rId5"/>
          <a:stretch>
            <a:fillRect/>
          </a:stretch>
        </p:blipFill>
        <p:spPr>
          <a:xfrm>
            <a:off x="2339752" y="1993909"/>
            <a:ext cx="4537261" cy="2131138"/>
          </a:xfrm>
          <a:prstGeom prst="rect">
            <a:avLst/>
          </a:prstGeom>
        </p:spPr>
      </p:pic>
      <p:sp>
        <p:nvSpPr>
          <p:cNvPr id="2" name="ZoneTexte 1">
            <a:extLst>
              <a:ext uri="{FF2B5EF4-FFF2-40B4-BE49-F238E27FC236}">
                <a16:creationId xmlns:a16="http://schemas.microsoft.com/office/drawing/2014/main" id="{6448E618-9845-4195-A7D3-256AE17A0CAA}"/>
              </a:ext>
            </a:extLst>
          </p:cNvPr>
          <p:cNvSpPr txBox="1"/>
          <p:nvPr/>
        </p:nvSpPr>
        <p:spPr>
          <a:xfrm>
            <a:off x="1373678" y="4858447"/>
            <a:ext cx="7758608" cy="261610"/>
          </a:xfrm>
          <a:prstGeom prst="rect">
            <a:avLst/>
          </a:prstGeom>
          <a:noFill/>
        </p:spPr>
        <p:txBody>
          <a:bodyPr wrap="square" rtlCol="0">
            <a:spAutoFit/>
          </a:bodyPr>
          <a:lstStyle/>
          <a:p>
            <a:r>
              <a:rPr lang="fr-FR" sz="1050" dirty="0">
                <a:solidFill>
                  <a:srgbClr val="0F5494"/>
                </a:solidFill>
              </a:rPr>
              <a:t>* </a:t>
            </a:r>
            <a:r>
              <a:rPr lang="fr-FR" sz="1050" b="1" dirty="0">
                <a:solidFill>
                  <a:srgbClr val="0F5494"/>
                </a:solidFill>
              </a:rPr>
              <a:t>Nouveauté 2024 </a:t>
            </a:r>
            <a:r>
              <a:rPr lang="fr-FR" sz="1050" dirty="0">
                <a:solidFill>
                  <a:srgbClr val="0F5494"/>
                </a:solidFill>
              </a:rPr>
              <a:t>: le Royaume Uni est un pays associé à Horizon Europe (mais toujours pas la Suisse)</a:t>
            </a:r>
          </a:p>
        </p:txBody>
      </p:sp>
      <p:sp>
        <p:nvSpPr>
          <p:cNvPr id="5" name="ZoneTexte 4">
            <a:extLst>
              <a:ext uri="{FF2B5EF4-FFF2-40B4-BE49-F238E27FC236}">
                <a16:creationId xmlns:a16="http://schemas.microsoft.com/office/drawing/2014/main" id="{3B80586E-1DB9-41E0-B78A-B37FB3F5A1ED}"/>
              </a:ext>
            </a:extLst>
          </p:cNvPr>
          <p:cNvSpPr txBox="1"/>
          <p:nvPr/>
        </p:nvSpPr>
        <p:spPr>
          <a:xfrm>
            <a:off x="3131840" y="1739333"/>
            <a:ext cx="2016982" cy="276999"/>
          </a:xfrm>
          <a:prstGeom prst="rect">
            <a:avLst/>
          </a:prstGeom>
          <a:noFill/>
        </p:spPr>
        <p:txBody>
          <a:bodyPr wrap="square" rtlCol="0">
            <a:spAutoFit/>
          </a:bodyPr>
          <a:lstStyle/>
          <a:p>
            <a:pPr algn="ctr"/>
            <a:r>
              <a:rPr lang="fr-FR" sz="1200" b="1" dirty="0">
                <a:solidFill>
                  <a:srgbClr val="0F5494"/>
                </a:solidFill>
                <a:latin typeface="Lato"/>
              </a:rPr>
              <a:t>Coordinator</a:t>
            </a:r>
          </a:p>
        </p:txBody>
      </p:sp>
      <p:pic>
        <p:nvPicPr>
          <p:cNvPr id="11" name="Image 10">
            <a:extLst>
              <a:ext uri="{FF2B5EF4-FFF2-40B4-BE49-F238E27FC236}">
                <a16:creationId xmlns:a16="http://schemas.microsoft.com/office/drawing/2014/main" id="{116DE462-4CCA-4E5C-9504-C175B34D7F67}"/>
              </a:ext>
            </a:extLst>
          </p:cNvPr>
          <p:cNvPicPr>
            <a:picLocks noChangeAspect="1"/>
          </p:cNvPicPr>
          <p:nvPr/>
        </p:nvPicPr>
        <p:blipFill>
          <a:blip r:embed="rId6"/>
          <a:stretch>
            <a:fillRect/>
          </a:stretch>
        </p:blipFill>
        <p:spPr>
          <a:xfrm>
            <a:off x="7917741" y="198273"/>
            <a:ext cx="858615" cy="827506"/>
          </a:xfrm>
          <a:prstGeom prst="rect">
            <a:avLst/>
          </a:prstGeom>
        </p:spPr>
      </p:pic>
    </p:spTree>
    <p:extLst>
      <p:ext uri="{BB962C8B-B14F-4D97-AF65-F5344CB8AC3E}">
        <p14:creationId xmlns:p14="http://schemas.microsoft.com/office/powerpoint/2010/main" val="3274946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774757" y="1184647"/>
            <a:ext cx="5594486" cy="2913215"/>
          </a:xfrm>
          <a:prstGeom prst="rect">
            <a:avLst/>
          </a:prstGeom>
        </p:spPr>
      </p:pic>
      <p:sp>
        <p:nvSpPr>
          <p:cNvPr id="7" name="Espace réservé du numéro de diapositive 5"/>
          <p:cNvSpPr>
            <a:spLocks noGrp="1"/>
          </p:cNvSpPr>
          <p:nvPr>
            <p:ph type="sldNum" sz="quarter" idx="12"/>
          </p:nvPr>
        </p:nvSpPr>
        <p:spPr>
          <a:xfrm>
            <a:off x="7596336" y="4803998"/>
            <a:ext cx="1170000" cy="339502"/>
          </a:xfrm>
        </p:spPr>
        <p:txBody>
          <a:bodyPr/>
          <a:lstStyle/>
          <a:p>
            <a:fld id="{00000000-1234-1234-1234-123412341234}" type="slidenum">
              <a:rPr lang="fr-FR" smtClean="0"/>
              <a:pPr/>
              <a:t>12</a:t>
            </a:fld>
            <a:endParaRPr lang="fr-FR" dirty="0"/>
          </a:p>
        </p:txBody>
      </p:sp>
      <p:sp>
        <p:nvSpPr>
          <p:cNvPr id="3" name="ZoneTexte 2"/>
          <p:cNvSpPr txBox="1"/>
          <p:nvPr/>
        </p:nvSpPr>
        <p:spPr>
          <a:xfrm>
            <a:off x="287524" y="4289769"/>
            <a:ext cx="8568952" cy="430887"/>
          </a:xfrm>
          <a:prstGeom prst="rect">
            <a:avLst/>
          </a:prstGeom>
          <a:noFill/>
        </p:spPr>
        <p:txBody>
          <a:bodyPr wrap="square" rtlCol="0">
            <a:spAutoFit/>
          </a:bodyPr>
          <a:lstStyle/>
          <a:p>
            <a:pPr algn="ctr"/>
            <a:r>
              <a:rPr lang="fr-FR" sz="1100" b="1" dirty="0">
                <a:solidFill>
                  <a:srgbClr val="002060"/>
                </a:solidFill>
              </a:rPr>
              <a:t>AAP 2024 : </a:t>
            </a:r>
            <a:r>
              <a:rPr lang="fr-FR" sz="1100" dirty="0">
                <a:solidFill>
                  <a:srgbClr val="002060"/>
                </a:solidFill>
              </a:rPr>
              <a:t>pour 1 doctorant (éligible à la </a:t>
            </a:r>
            <a:r>
              <a:rPr lang="fr-FR" sz="1100" i="1" dirty="0">
                <a:solidFill>
                  <a:srgbClr val="002060"/>
                </a:solidFill>
              </a:rPr>
              <a:t>Family </a:t>
            </a:r>
            <a:r>
              <a:rPr lang="fr-FR" sz="1100" i="1" dirty="0" err="1">
                <a:solidFill>
                  <a:srgbClr val="002060"/>
                </a:solidFill>
              </a:rPr>
              <a:t>allowance</a:t>
            </a:r>
            <a:r>
              <a:rPr lang="fr-FR" sz="1100" dirty="0">
                <a:solidFill>
                  <a:srgbClr val="002060"/>
                </a:solidFill>
              </a:rPr>
              <a:t>) pendant 36 mois en France = 295 049,16€ </a:t>
            </a:r>
          </a:p>
          <a:p>
            <a:pPr algn="ctr"/>
            <a:r>
              <a:rPr lang="fr-FR" sz="1100" dirty="0">
                <a:solidFill>
                  <a:srgbClr val="002060"/>
                </a:solidFill>
                <a:sym typeface="Wingdings" panose="05000000000000000000" pitchFamily="2" charset="2"/>
              </a:rPr>
              <a:t> </a:t>
            </a:r>
            <a:r>
              <a:rPr lang="fr-FR" sz="1100" dirty="0">
                <a:solidFill>
                  <a:srgbClr val="002060"/>
                </a:solidFill>
              </a:rPr>
              <a:t>194 249,16€ pour la rémunération brute chargée + 100 800€ de contribution aux coûts de RTN et de management / indirects </a:t>
            </a:r>
          </a:p>
        </p:txBody>
      </p:sp>
      <p:sp>
        <p:nvSpPr>
          <p:cNvPr id="6" name="ZoneTexte 5"/>
          <p:cNvSpPr txBox="1"/>
          <p:nvPr/>
        </p:nvSpPr>
        <p:spPr>
          <a:xfrm>
            <a:off x="161178" y="2354594"/>
            <a:ext cx="1440160" cy="600164"/>
          </a:xfrm>
          <a:prstGeom prst="rect">
            <a:avLst/>
          </a:prstGeom>
          <a:solidFill>
            <a:schemeClr val="accent5">
              <a:lumMod val="20000"/>
              <a:lumOff val="80000"/>
            </a:schemeClr>
          </a:solidFill>
          <a:ln>
            <a:solidFill>
              <a:srgbClr val="C00000"/>
            </a:solidFill>
          </a:ln>
        </p:spPr>
        <p:txBody>
          <a:bodyPr wrap="square" rtlCol="0">
            <a:spAutoFit/>
          </a:bodyPr>
          <a:lstStyle/>
          <a:p>
            <a:pPr algn="ctr"/>
            <a:r>
              <a:rPr lang="fr-FR" sz="1100" dirty="0">
                <a:solidFill>
                  <a:srgbClr val="002060"/>
                </a:solidFill>
              </a:rPr>
              <a:t>Coefficient correcteur pour la France: </a:t>
            </a:r>
            <a:r>
              <a:rPr lang="fr-FR" sz="1100" b="1" dirty="0">
                <a:solidFill>
                  <a:srgbClr val="C00000"/>
                </a:solidFill>
              </a:rPr>
              <a:t>118,1%</a:t>
            </a:r>
            <a:r>
              <a:rPr lang="fr-FR" sz="1100" dirty="0">
                <a:solidFill>
                  <a:srgbClr val="002060"/>
                </a:solidFill>
              </a:rPr>
              <a:t> </a:t>
            </a:r>
          </a:p>
        </p:txBody>
      </p:sp>
      <p:sp>
        <p:nvSpPr>
          <p:cNvPr id="8" name="Google Shape;97;p3"/>
          <p:cNvSpPr txBox="1">
            <a:spLocks/>
          </p:cNvSpPr>
          <p:nvPr/>
        </p:nvSpPr>
        <p:spPr bwMode="gray">
          <a:xfrm>
            <a:off x="2545867" y="163851"/>
            <a:ext cx="5635650"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buSzPts val="4400"/>
            </a:pPr>
            <a:r>
              <a:rPr lang="fr-FR" sz="2000" dirty="0">
                <a:latin typeface="Lato"/>
                <a:ea typeface="Lato"/>
                <a:cs typeface="Lato"/>
                <a:sym typeface="Lato"/>
              </a:rPr>
              <a:t>Financement</a:t>
            </a:r>
          </a:p>
        </p:txBody>
      </p:sp>
      <p:sp>
        <p:nvSpPr>
          <p:cNvPr id="9" name="Rectangle 8"/>
          <p:cNvSpPr/>
          <p:nvPr/>
        </p:nvSpPr>
        <p:spPr>
          <a:xfrm>
            <a:off x="1845591" y="3147815"/>
            <a:ext cx="700276" cy="86409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courbée vers le haut 9"/>
          <p:cNvSpPr/>
          <p:nvPr/>
        </p:nvSpPr>
        <p:spPr>
          <a:xfrm rot="1956209">
            <a:off x="629067" y="3326650"/>
            <a:ext cx="1139829" cy="323339"/>
          </a:xfrm>
          <a:prstGeom prst="curvedUpArrow">
            <a:avLst/>
          </a:prstGeom>
          <a:solidFill>
            <a:srgbClr val="C0000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solidFill>
                <a:schemeClr val="tx1"/>
              </a:solidFill>
            </a:endParaRPr>
          </a:p>
        </p:txBody>
      </p:sp>
      <p:sp>
        <p:nvSpPr>
          <p:cNvPr id="12" name="ZoneTexte 11"/>
          <p:cNvSpPr txBox="1"/>
          <p:nvPr/>
        </p:nvSpPr>
        <p:spPr>
          <a:xfrm>
            <a:off x="7482824" y="2169928"/>
            <a:ext cx="1379221" cy="1738938"/>
          </a:xfrm>
          <a:prstGeom prst="rect">
            <a:avLst/>
          </a:prstGeom>
          <a:noFill/>
        </p:spPr>
        <p:txBody>
          <a:bodyPr wrap="square" rtlCol="0">
            <a:spAutoFit/>
          </a:bodyPr>
          <a:lstStyle/>
          <a:p>
            <a:pPr algn="ctr"/>
            <a:r>
              <a:rPr lang="fr-FR" sz="1200" b="1" dirty="0">
                <a:solidFill>
                  <a:srgbClr val="000091"/>
                </a:solidFill>
                <a:latin typeface="Lato"/>
              </a:rPr>
              <a:t>Approche simplifiée</a:t>
            </a:r>
          </a:p>
          <a:p>
            <a:endParaRPr lang="fr-FR" sz="1400" dirty="0">
              <a:solidFill>
                <a:srgbClr val="000091"/>
              </a:solidFill>
              <a:latin typeface="Lato"/>
            </a:endParaRPr>
          </a:p>
          <a:p>
            <a:pPr algn="ctr"/>
            <a:r>
              <a:rPr lang="fr-FR" sz="1100" dirty="0">
                <a:solidFill>
                  <a:srgbClr val="000091"/>
                </a:solidFill>
                <a:latin typeface="Lato"/>
              </a:rPr>
              <a:t>1 homme-mois réalisé par un chercheur éligible = 1 contribution unitaire</a:t>
            </a:r>
          </a:p>
          <a:p>
            <a:endParaRPr lang="fr-FR" sz="1400" dirty="0">
              <a:solidFill>
                <a:srgbClr val="000091"/>
              </a:solidFill>
            </a:endParaRPr>
          </a:p>
        </p:txBody>
      </p:sp>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
        <p:nvSpPr>
          <p:cNvPr id="2" name="ZoneTexte 1">
            <a:extLst>
              <a:ext uri="{FF2B5EF4-FFF2-40B4-BE49-F238E27FC236}">
                <a16:creationId xmlns:a16="http://schemas.microsoft.com/office/drawing/2014/main" id="{1AC777F9-D839-41A8-973F-868D8649B7D8}"/>
              </a:ext>
            </a:extLst>
          </p:cNvPr>
          <p:cNvSpPr txBox="1"/>
          <p:nvPr/>
        </p:nvSpPr>
        <p:spPr>
          <a:xfrm>
            <a:off x="1879781" y="3507853"/>
            <a:ext cx="638348" cy="253916"/>
          </a:xfrm>
          <a:prstGeom prst="rect">
            <a:avLst/>
          </a:prstGeom>
          <a:solidFill>
            <a:srgbClr val="BBDDFF"/>
          </a:solidFill>
        </p:spPr>
        <p:txBody>
          <a:bodyPr wrap="square" rtlCol="0">
            <a:spAutoFit/>
          </a:bodyPr>
          <a:lstStyle/>
          <a:p>
            <a:pPr algn="ctr"/>
            <a:r>
              <a:rPr lang="fr-FR" sz="1050" b="1" dirty="0">
                <a:solidFill>
                  <a:srgbClr val="C00000"/>
                </a:solidFill>
              </a:rPr>
              <a:t>4010 €</a:t>
            </a:r>
          </a:p>
        </p:txBody>
      </p:sp>
      <p:sp>
        <p:nvSpPr>
          <p:cNvPr id="14" name="ZoneTexte 13">
            <a:extLst>
              <a:ext uri="{FF2B5EF4-FFF2-40B4-BE49-F238E27FC236}">
                <a16:creationId xmlns:a16="http://schemas.microsoft.com/office/drawing/2014/main" id="{7AE1F886-73C6-44FF-A65F-E08F6687FB41}"/>
              </a:ext>
            </a:extLst>
          </p:cNvPr>
          <p:cNvSpPr txBox="1"/>
          <p:nvPr/>
        </p:nvSpPr>
        <p:spPr>
          <a:xfrm>
            <a:off x="2634903" y="3488319"/>
            <a:ext cx="638348" cy="253916"/>
          </a:xfrm>
          <a:prstGeom prst="rect">
            <a:avLst/>
          </a:prstGeom>
          <a:solidFill>
            <a:srgbClr val="BBDDFF"/>
          </a:solidFill>
        </p:spPr>
        <p:txBody>
          <a:bodyPr wrap="square" rtlCol="0">
            <a:spAutoFit/>
          </a:bodyPr>
          <a:lstStyle/>
          <a:p>
            <a:pPr algn="ctr"/>
            <a:r>
              <a:rPr lang="fr-FR" sz="1050" b="1" dirty="0">
                <a:solidFill>
                  <a:srgbClr val="C00000"/>
                </a:solidFill>
              </a:rPr>
              <a:t>710 €</a:t>
            </a:r>
          </a:p>
        </p:txBody>
      </p:sp>
      <p:sp>
        <p:nvSpPr>
          <p:cNvPr id="15" name="ZoneTexte 14">
            <a:extLst>
              <a:ext uri="{FF2B5EF4-FFF2-40B4-BE49-F238E27FC236}">
                <a16:creationId xmlns:a16="http://schemas.microsoft.com/office/drawing/2014/main" id="{4E5DB8D7-9881-4603-B1E2-356D2BC569EA}"/>
              </a:ext>
            </a:extLst>
          </p:cNvPr>
          <p:cNvSpPr txBox="1"/>
          <p:nvPr/>
        </p:nvSpPr>
        <p:spPr>
          <a:xfrm>
            <a:off x="3448122" y="3485672"/>
            <a:ext cx="638348" cy="253916"/>
          </a:xfrm>
          <a:prstGeom prst="rect">
            <a:avLst/>
          </a:prstGeom>
          <a:solidFill>
            <a:srgbClr val="BBDDFF"/>
          </a:solidFill>
        </p:spPr>
        <p:txBody>
          <a:bodyPr wrap="square" rtlCol="0">
            <a:spAutoFit/>
          </a:bodyPr>
          <a:lstStyle/>
          <a:p>
            <a:pPr algn="ctr"/>
            <a:r>
              <a:rPr lang="fr-FR" sz="1050" b="1" dirty="0">
                <a:solidFill>
                  <a:srgbClr val="000091"/>
                </a:solidFill>
              </a:rPr>
              <a:t>660 €</a:t>
            </a:r>
          </a:p>
        </p:txBody>
      </p:sp>
      <p:sp>
        <p:nvSpPr>
          <p:cNvPr id="16" name="ZoneTexte 15">
            <a:extLst>
              <a:ext uri="{FF2B5EF4-FFF2-40B4-BE49-F238E27FC236}">
                <a16:creationId xmlns:a16="http://schemas.microsoft.com/office/drawing/2014/main" id="{A8B987D4-8D93-4C4F-AB99-3D8FD3E0D4A2}"/>
              </a:ext>
            </a:extLst>
          </p:cNvPr>
          <p:cNvSpPr txBox="1"/>
          <p:nvPr/>
        </p:nvSpPr>
        <p:spPr>
          <a:xfrm>
            <a:off x="4218636" y="3219822"/>
            <a:ext cx="672538" cy="253916"/>
          </a:xfrm>
          <a:prstGeom prst="rect">
            <a:avLst/>
          </a:prstGeom>
          <a:solidFill>
            <a:srgbClr val="BBDDFF"/>
          </a:solidFill>
        </p:spPr>
        <p:txBody>
          <a:bodyPr wrap="square" rtlCol="0">
            <a:spAutoFit/>
          </a:bodyPr>
          <a:lstStyle/>
          <a:p>
            <a:pPr algn="ctr"/>
            <a:r>
              <a:rPr lang="fr-FR" sz="1050" b="1" dirty="0">
                <a:solidFill>
                  <a:srgbClr val="C00000"/>
                </a:solidFill>
              </a:rPr>
              <a:t>4720 €</a:t>
            </a:r>
          </a:p>
        </p:txBody>
      </p:sp>
      <p:sp>
        <p:nvSpPr>
          <p:cNvPr id="17" name="ZoneTexte 16">
            <a:extLst>
              <a:ext uri="{FF2B5EF4-FFF2-40B4-BE49-F238E27FC236}">
                <a16:creationId xmlns:a16="http://schemas.microsoft.com/office/drawing/2014/main" id="{FEAFD7E7-CED6-45A1-9F28-BAC563FC1AE5}"/>
              </a:ext>
            </a:extLst>
          </p:cNvPr>
          <p:cNvSpPr txBox="1"/>
          <p:nvPr/>
        </p:nvSpPr>
        <p:spPr>
          <a:xfrm>
            <a:off x="5868144" y="3511233"/>
            <a:ext cx="638348" cy="253916"/>
          </a:xfrm>
          <a:prstGeom prst="rect">
            <a:avLst/>
          </a:prstGeom>
          <a:solidFill>
            <a:srgbClr val="BBDDFF"/>
          </a:solidFill>
        </p:spPr>
        <p:txBody>
          <a:bodyPr wrap="square" rtlCol="0">
            <a:spAutoFit/>
          </a:bodyPr>
          <a:lstStyle/>
          <a:p>
            <a:pPr algn="ctr"/>
            <a:r>
              <a:rPr lang="fr-FR" sz="1050" b="1" dirty="0">
                <a:solidFill>
                  <a:srgbClr val="000091"/>
                </a:solidFill>
              </a:rPr>
              <a:t>1600 €</a:t>
            </a:r>
          </a:p>
        </p:txBody>
      </p:sp>
      <p:sp>
        <p:nvSpPr>
          <p:cNvPr id="18" name="ZoneTexte 17">
            <a:extLst>
              <a:ext uri="{FF2B5EF4-FFF2-40B4-BE49-F238E27FC236}">
                <a16:creationId xmlns:a16="http://schemas.microsoft.com/office/drawing/2014/main" id="{399FAD84-1FB1-451D-A378-ED77FA31AFFD}"/>
              </a:ext>
            </a:extLst>
          </p:cNvPr>
          <p:cNvSpPr txBox="1"/>
          <p:nvPr/>
        </p:nvSpPr>
        <p:spPr>
          <a:xfrm>
            <a:off x="6633739" y="3507853"/>
            <a:ext cx="638348" cy="253916"/>
          </a:xfrm>
          <a:prstGeom prst="rect">
            <a:avLst/>
          </a:prstGeom>
          <a:solidFill>
            <a:srgbClr val="BBDDFF"/>
          </a:solidFill>
        </p:spPr>
        <p:txBody>
          <a:bodyPr wrap="square" rtlCol="0">
            <a:spAutoFit/>
          </a:bodyPr>
          <a:lstStyle/>
          <a:p>
            <a:pPr algn="ctr"/>
            <a:r>
              <a:rPr lang="fr-FR" sz="1050" b="1" dirty="0">
                <a:solidFill>
                  <a:srgbClr val="000091"/>
                </a:solidFill>
              </a:rPr>
              <a:t>1200 €</a:t>
            </a:r>
          </a:p>
        </p:txBody>
      </p:sp>
      <p:pic>
        <p:nvPicPr>
          <p:cNvPr id="19" name="Image 18">
            <a:extLst>
              <a:ext uri="{FF2B5EF4-FFF2-40B4-BE49-F238E27FC236}">
                <a16:creationId xmlns:a16="http://schemas.microsoft.com/office/drawing/2014/main" id="{0E1444B0-CB5E-48BF-BE34-98D2E2D792A8}"/>
              </a:ext>
            </a:extLst>
          </p:cNvPr>
          <p:cNvPicPr>
            <a:picLocks noChangeAspect="1"/>
          </p:cNvPicPr>
          <p:nvPr/>
        </p:nvPicPr>
        <p:blipFill>
          <a:blip r:embed="rId5"/>
          <a:stretch>
            <a:fillRect/>
          </a:stretch>
        </p:blipFill>
        <p:spPr>
          <a:xfrm>
            <a:off x="7917741" y="198273"/>
            <a:ext cx="858615" cy="827506"/>
          </a:xfrm>
          <a:prstGeom prst="rect">
            <a:avLst/>
          </a:prstGeom>
        </p:spPr>
      </p:pic>
    </p:spTree>
    <p:extLst>
      <p:ext uri="{BB962C8B-B14F-4D97-AF65-F5344CB8AC3E}">
        <p14:creationId xmlns:p14="http://schemas.microsoft.com/office/powerpoint/2010/main" val="3498781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94eac6792d_0_19"/>
          <p:cNvSpPr txBox="1">
            <a:spLocks noGrp="1"/>
          </p:cNvSpPr>
          <p:nvPr>
            <p:ph type="title"/>
          </p:nvPr>
        </p:nvSpPr>
        <p:spPr>
          <a:xfrm>
            <a:off x="2232206" y="117782"/>
            <a:ext cx="6454519" cy="453706"/>
          </a:xfrm>
          <a:prstGeom prst="rect">
            <a:avLst/>
          </a:prstGeom>
        </p:spPr>
        <p:txBody>
          <a:bodyPr spcFirstLastPara="1" vert="horz" wrap="square" lIns="51427" tIns="25706" rIns="51427" bIns="25706" rtlCol="0" anchor="ctr" anchorCtr="0">
            <a:noAutofit/>
          </a:bodyPr>
          <a:lstStyle/>
          <a:p>
            <a:pPr algn="ctr">
              <a:buSzPts val="4400"/>
            </a:pPr>
            <a:br>
              <a:rPr lang="fr-FR" sz="2800" dirty="0">
                <a:latin typeface="Lato"/>
                <a:ea typeface="Lato"/>
                <a:cs typeface="Lato"/>
                <a:sym typeface="Lato"/>
              </a:rPr>
            </a:br>
            <a:r>
              <a:rPr lang="fr-FR" sz="2000" dirty="0">
                <a:latin typeface="+mn-lt"/>
                <a:ea typeface="Lato"/>
                <a:cs typeface="Lato"/>
                <a:sym typeface="Lato"/>
              </a:rPr>
              <a:t>Modalités</a:t>
            </a:r>
            <a:endParaRPr sz="2400" dirty="0">
              <a:latin typeface="+mn-lt"/>
            </a:endParaRPr>
          </a:p>
        </p:txBody>
      </p:sp>
      <p:sp>
        <p:nvSpPr>
          <p:cNvPr id="134" name="Google Shape;134;g94eac6792d_0_19"/>
          <p:cNvSpPr txBox="1">
            <a:spLocks noGrp="1"/>
          </p:cNvSpPr>
          <p:nvPr>
            <p:ph type="body" idx="1"/>
          </p:nvPr>
        </p:nvSpPr>
        <p:spPr>
          <a:xfrm>
            <a:off x="395536" y="855194"/>
            <a:ext cx="8485610" cy="2959358"/>
          </a:xfrm>
          <a:prstGeom prst="rect">
            <a:avLst/>
          </a:prstGeom>
        </p:spPr>
        <p:txBody>
          <a:bodyPr spcFirstLastPara="1" vert="horz" wrap="square" lIns="51427" tIns="25706" rIns="51427" bIns="25706" rtlCol="0" anchor="t" anchorCtr="0">
            <a:noAutofit/>
          </a:bodyPr>
          <a:lstStyle/>
          <a:p>
            <a:pPr marL="0" indent="0" algn="just">
              <a:lnSpc>
                <a:spcPct val="115000"/>
              </a:lnSpc>
              <a:spcBef>
                <a:spcPts val="1200"/>
              </a:spcBef>
              <a:buNone/>
            </a:pPr>
            <a:r>
              <a:rPr lang="fr-FR" sz="1150" b="1" dirty="0">
                <a:ea typeface="Lato"/>
                <a:cs typeface="Lato"/>
                <a:sym typeface="Lato"/>
              </a:rPr>
              <a:t>Durée du projet</a:t>
            </a:r>
            <a:r>
              <a:rPr lang="fr-FR" sz="1150" dirty="0">
                <a:ea typeface="Lato"/>
                <a:cs typeface="Lato"/>
                <a:sym typeface="Lato"/>
              </a:rPr>
              <a:t>: jusqu’à </a:t>
            </a:r>
            <a:r>
              <a:rPr lang="fr-FR" sz="1150" b="1" dirty="0">
                <a:ea typeface="Lato"/>
                <a:cs typeface="Lato"/>
                <a:sym typeface="Lato"/>
              </a:rPr>
              <a:t>48 mois </a:t>
            </a:r>
            <a:r>
              <a:rPr lang="fr-FR" sz="1150" dirty="0">
                <a:ea typeface="Lato"/>
                <a:cs typeface="Lato"/>
                <a:sym typeface="Lato"/>
              </a:rPr>
              <a:t>(DN Regular ou DN-ID) / jusqu’à </a:t>
            </a:r>
            <a:r>
              <a:rPr lang="fr-FR" sz="1150" b="1" dirty="0">
                <a:ea typeface="Lato"/>
                <a:cs typeface="Lato"/>
                <a:sym typeface="Lato"/>
              </a:rPr>
              <a:t>60 mois (DN-JD)</a:t>
            </a:r>
          </a:p>
          <a:p>
            <a:pPr marL="0" indent="0" algn="just">
              <a:lnSpc>
                <a:spcPct val="115000"/>
              </a:lnSpc>
              <a:spcBef>
                <a:spcPts val="1200"/>
              </a:spcBef>
              <a:buNone/>
            </a:pPr>
            <a:r>
              <a:rPr lang="fr-FR" sz="1150" b="1" dirty="0">
                <a:ea typeface="Lato"/>
                <a:cs typeface="Lato"/>
                <a:sym typeface="Lato"/>
              </a:rPr>
              <a:t>Durée de la bourse doctorale</a:t>
            </a:r>
            <a:r>
              <a:rPr lang="fr-FR" sz="1150" dirty="0">
                <a:ea typeface="Lato"/>
                <a:cs typeface="Lato"/>
                <a:sym typeface="Lato"/>
              </a:rPr>
              <a:t>: 3 à 36 mois (DN Regular ou DN-ID) / </a:t>
            </a:r>
            <a:r>
              <a:rPr lang="fr-FR" sz="1150" b="1" dirty="0">
                <a:ea typeface="Lato"/>
                <a:cs typeface="Lato"/>
                <a:sym typeface="Lato"/>
              </a:rPr>
              <a:t>3 à 48 mois (DN-JD)</a:t>
            </a:r>
          </a:p>
          <a:p>
            <a:pPr marL="0" indent="0" algn="just">
              <a:lnSpc>
                <a:spcPct val="115000"/>
              </a:lnSpc>
              <a:spcBef>
                <a:spcPts val="1200"/>
              </a:spcBef>
              <a:buNone/>
            </a:pPr>
            <a:r>
              <a:rPr lang="fr-FR" sz="1150" b="1" dirty="0">
                <a:ea typeface="Lato"/>
                <a:cs typeface="Lato"/>
                <a:sym typeface="Lato"/>
              </a:rPr>
              <a:t>Recrutement</a:t>
            </a:r>
            <a:r>
              <a:rPr lang="fr-FR" sz="1150" dirty="0">
                <a:ea typeface="Lato"/>
                <a:cs typeface="Lato"/>
                <a:sym typeface="Lato"/>
              </a:rPr>
              <a:t>: </a:t>
            </a:r>
          </a:p>
          <a:p>
            <a:pPr marL="285750" indent="-285750" algn="just">
              <a:lnSpc>
                <a:spcPct val="115000"/>
              </a:lnSpc>
              <a:spcBef>
                <a:spcPts val="0"/>
              </a:spcBef>
            </a:pPr>
            <a:r>
              <a:rPr lang="fr-FR" sz="1150" dirty="0">
                <a:ea typeface="Lato"/>
                <a:cs typeface="Lato"/>
                <a:sym typeface="Lato"/>
              </a:rPr>
              <a:t>Chaque Bénéficiaire doit recruter au moins 1 doctorant, l’accueillir et le superviser au sein de ses locaux ou de ceux d’un Partenaire Associé lié </a:t>
            </a:r>
          </a:p>
          <a:p>
            <a:pPr marL="285750" indent="-285750" algn="just">
              <a:lnSpc>
                <a:spcPct val="115000"/>
              </a:lnSpc>
              <a:spcBef>
                <a:spcPts val="0"/>
              </a:spcBef>
            </a:pPr>
            <a:r>
              <a:rPr lang="fr-FR" sz="1150" dirty="0">
                <a:ea typeface="Lato"/>
                <a:cs typeface="Lato"/>
                <a:sym typeface="Lato"/>
              </a:rPr>
              <a:t>Contrat unique ou multiple</a:t>
            </a:r>
          </a:p>
          <a:p>
            <a:pPr marL="0" indent="0" algn="just">
              <a:lnSpc>
                <a:spcPct val="115000"/>
              </a:lnSpc>
              <a:spcBef>
                <a:spcPts val="0"/>
              </a:spcBef>
              <a:buNone/>
            </a:pPr>
            <a:endParaRPr lang="fr-FR" sz="1150" dirty="0">
              <a:ea typeface="Lato"/>
              <a:cs typeface="Lato"/>
              <a:sym typeface="Lato"/>
            </a:endParaRPr>
          </a:p>
          <a:p>
            <a:pPr marL="0" indent="0" algn="just">
              <a:lnSpc>
                <a:spcPct val="115000"/>
              </a:lnSpc>
              <a:spcBef>
                <a:spcPts val="0"/>
              </a:spcBef>
              <a:buNone/>
            </a:pPr>
            <a:r>
              <a:rPr lang="fr-FR" sz="1150" b="1" i="1" dirty="0" err="1">
                <a:ea typeface="Lato"/>
                <a:cs typeface="Lato"/>
                <a:sym typeface="Lato"/>
              </a:rPr>
              <a:t>Secondment</a:t>
            </a:r>
            <a:r>
              <a:rPr lang="fr-FR" sz="1150" dirty="0">
                <a:ea typeface="Lato"/>
                <a:cs typeface="Lato"/>
                <a:sym typeface="Lato"/>
              </a:rPr>
              <a:t>: </a:t>
            </a:r>
            <a:r>
              <a:rPr lang="fr-FR" sz="1150" b="1" dirty="0">
                <a:solidFill>
                  <a:srgbClr val="C00000"/>
                </a:solidFill>
                <a:ea typeface="Lato"/>
                <a:cs typeface="Lato"/>
                <a:sym typeface="Lato"/>
              </a:rPr>
              <a:t>optionnel</a:t>
            </a:r>
          </a:p>
          <a:p>
            <a:pPr marL="285750" indent="-285750" algn="just">
              <a:lnSpc>
                <a:spcPct val="115000"/>
              </a:lnSpc>
              <a:spcBef>
                <a:spcPts val="0"/>
              </a:spcBef>
            </a:pPr>
            <a:r>
              <a:rPr lang="fr-FR" sz="1150" dirty="0">
                <a:ea typeface="Lato"/>
                <a:cs typeface="Lato"/>
                <a:sym typeface="Lato"/>
              </a:rPr>
              <a:t>Maximum 1/3 de la durée du contrat dans un </a:t>
            </a:r>
            <a:r>
              <a:rPr lang="fr-FR" sz="1150" b="1" dirty="0">
                <a:ea typeface="Lato"/>
                <a:cs typeface="Lato"/>
                <a:sym typeface="Lato"/>
              </a:rPr>
              <a:t>DN Regular </a:t>
            </a:r>
          </a:p>
          <a:p>
            <a:pPr marL="285750" indent="-285750" algn="just">
              <a:lnSpc>
                <a:spcPct val="115000"/>
              </a:lnSpc>
              <a:spcBef>
                <a:spcPts val="0"/>
              </a:spcBef>
            </a:pPr>
            <a:r>
              <a:rPr lang="fr-FR" sz="1150" dirty="0">
                <a:ea typeface="Lato"/>
                <a:cs typeface="Lato"/>
                <a:sym typeface="Lato"/>
              </a:rPr>
              <a:t>Pas de durée maximum dans un </a:t>
            </a:r>
            <a:r>
              <a:rPr lang="fr-FR" sz="1150" b="1" dirty="0">
                <a:ea typeface="Lato"/>
                <a:cs typeface="Lato"/>
                <a:sym typeface="Lato"/>
              </a:rPr>
              <a:t>DN-ID ou DN-JD</a:t>
            </a:r>
          </a:p>
          <a:p>
            <a:pPr marL="0" indent="0" algn="just">
              <a:lnSpc>
                <a:spcPct val="115000"/>
              </a:lnSpc>
              <a:spcBef>
                <a:spcPts val="0"/>
              </a:spcBef>
              <a:buNone/>
            </a:pPr>
            <a:endParaRPr lang="fr-FR" sz="1150" b="1" dirty="0">
              <a:ea typeface="Lato"/>
              <a:cs typeface="Lato"/>
              <a:sym typeface="Lato"/>
            </a:endParaRPr>
          </a:p>
          <a:p>
            <a:pPr marL="0" indent="0" algn="just">
              <a:lnSpc>
                <a:spcPct val="115000"/>
              </a:lnSpc>
              <a:spcBef>
                <a:spcPts val="0"/>
              </a:spcBef>
              <a:buNone/>
            </a:pPr>
            <a:r>
              <a:rPr lang="fr-FR" sz="1150" b="1" dirty="0">
                <a:ea typeface="Lato"/>
                <a:cs typeface="Lato"/>
                <a:sym typeface="Lato"/>
              </a:rPr>
              <a:t>Doctorant : </a:t>
            </a:r>
            <a:r>
              <a:rPr lang="fr-FR" sz="1150" dirty="0">
                <a:ea typeface="Lato"/>
                <a:cs typeface="Lato"/>
                <a:sym typeface="Lato"/>
              </a:rPr>
              <a:t>de toute nationalité, sans diplôme de doctorat, </a:t>
            </a:r>
            <a:r>
              <a:rPr lang="fr-FR" sz="1150" b="1" dirty="0">
                <a:solidFill>
                  <a:srgbClr val="0070C0"/>
                </a:solidFill>
                <a:ea typeface="Lato"/>
                <a:cs typeface="Lato"/>
                <a:sym typeface="Lato"/>
              </a:rPr>
              <a:t>en mobilité internationale </a:t>
            </a:r>
            <a:r>
              <a:rPr lang="fr-FR" sz="1150" dirty="0">
                <a:ea typeface="Lato"/>
                <a:cs typeface="Lato"/>
                <a:sym typeface="Lato"/>
              </a:rPr>
              <a:t>= n’ayant pas passé plus de 12 mois sur les 3 ans précédant son recrutement dans le pays de l’organisation qui va le recruter dans le cadre du projet</a:t>
            </a:r>
            <a:endParaRPr lang="fr-FR" sz="1150" b="1" dirty="0">
              <a:ea typeface="Lato"/>
              <a:cs typeface="Lato"/>
              <a:sym typeface="Lato"/>
            </a:endParaRPr>
          </a:p>
          <a:p>
            <a:pPr marL="0" indent="0" algn="just">
              <a:lnSpc>
                <a:spcPct val="115000"/>
              </a:lnSpc>
              <a:spcBef>
                <a:spcPts val="1200"/>
              </a:spcBef>
              <a:buNone/>
            </a:pPr>
            <a:r>
              <a:rPr lang="fr-FR" sz="1150" b="1" dirty="0">
                <a:ea typeface="Lato"/>
                <a:cs typeface="Lato"/>
                <a:sym typeface="Lato"/>
              </a:rPr>
              <a:t>Budget</a:t>
            </a:r>
            <a:r>
              <a:rPr lang="fr-FR" sz="1150" dirty="0">
                <a:ea typeface="Lato"/>
                <a:cs typeface="Lato"/>
                <a:sym typeface="Lato"/>
              </a:rPr>
              <a:t>: </a:t>
            </a:r>
          </a:p>
          <a:p>
            <a:pPr marL="285750" indent="-285750" algn="just">
              <a:lnSpc>
                <a:spcPct val="115000"/>
              </a:lnSpc>
              <a:spcBef>
                <a:spcPts val="0"/>
              </a:spcBef>
            </a:pPr>
            <a:r>
              <a:rPr lang="fr-FR" sz="1150" b="1" u="sng" dirty="0">
                <a:ea typeface="Lato"/>
                <a:cs typeface="Lato"/>
                <a:sym typeface="Lato"/>
              </a:rPr>
              <a:t>Maximum</a:t>
            </a:r>
            <a:r>
              <a:rPr lang="fr-FR" sz="1150" b="1" dirty="0">
                <a:ea typeface="Lato"/>
                <a:cs typeface="Lato"/>
                <a:sym typeface="Lato"/>
              </a:rPr>
              <a:t> 540 personnes-mois </a:t>
            </a:r>
            <a:r>
              <a:rPr lang="fr-FR" sz="1150" dirty="0">
                <a:ea typeface="Lato"/>
                <a:cs typeface="Lato"/>
                <a:sym typeface="Lato"/>
              </a:rPr>
              <a:t>de financement (soit 15 doctorants pour 36 mois chacun)</a:t>
            </a:r>
          </a:p>
          <a:p>
            <a:pPr marL="285750" indent="-285750" algn="just">
              <a:lnSpc>
                <a:spcPct val="115000"/>
              </a:lnSpc>
              <a:spcBef>
                <a:spcPts val="0"/>
              </a:spcBef>
            </a:pPr>
            <a:r>
              <a:rPr lang="fr-FR" sz="1150" dirty="0">
                <a:ea typeface="Lato"/>
                <a:cs typeface="Lato"/>
                <a:sym typeface="Lato"/>
              </a:rPr>
              <a:t>La contribution de l’UE cumulée dans un même pays/OI doit être  </a:t>
            </a:r>
            <a:r>
              <a:rPr lang="fr-FR" sz="1150" b="1" dirty="0">
                <a:ea typeface="Lato"/>
                <a:cs typeface="Lato"/>
                <a:sym typeface="Lato"/>
              </a:rPr>
              <a:t>≤ à 40% </a:t>
            </a:r>
            <a:r>
              <a:rPr lang="fr-FR" sz="1150" dirty="0">
                <a:ea typeface="Lato"/>
                <a:cs typeface="Lato"/>
                <a:sym typeface="Lato"/>
              </a:rPr>
              <a:t>de la contribution UE totale</a:t>
            </a:r>
          </a:p>
          <a:p>
            <a:pPr marL="0" indent="0" algn="just">
              <a:lnSpc>
                <a:spcPct val="115000"/>
              </a:lnSpc>
              <a:spcBef>
                <a:spcPts val="0"/>
              </a:spcBef>
              <a:buNone/>
            </a:pPr>
            <a:endParaRPr lang="fr-FR" sz="1400" dirty="0">
              <a:latin typeface="Lato"/>
              <a:ea typeface="Lato"/>
              <a:cs typeface="Lato"/>
              <a:sym typeface="Lato"/>
            </a:endParaRPr>
          </a:p>
          <a:p>
            <a:pPr marL="0" indent="0" algn="just">
              <a:lnSpc>
                <a:spcPct val="115000"/>
              </a:lnSpc>
              <a:spcBef>
                <a:spcPts val="0"/>
              </a:spcBef>
              <a:buNone/>
            </a:pPr>
            <a:endParaRPr lang="fr-FR" sz="1400" dirty="0">
              <a:latin typeface="Lato"/>
              <a:ea typeface="Lato"/>
              <a:cs typeface="Lato"/>
              <a:sym typeface="Lato"/>
            </a:endParaRPr>
          </a:p>
        </p:txBody>
      </p:sp>
      <p:sp>
        <p:nvSpPr>
          <p:cNvPr id="135" name="Google Shape;135;g94eac6792d_0_19"/>
          <p:cNvSpPr txBox="1">
            <a:spLocks noGrp="1"/>
          </p:cNvSpPr>
          <p:nvPr>
            <p:ph type="sldNum" idx="12"/>
          </p:nvPr>
        </p:nvSpPr>
        <p:spPr>
          <a:xfrm>
            <a:off x="7112843" y="4861378"/>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13</a:t>
            </a:fld>
            <a:endParaRPr sz="1400"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6" name="Image 5">
            <a:extLst>
              <a:ext uri="{FF2B5EF4-FFF2-40B4-BE49-F238E27FC236}">
                <a16:creationId xmlns:a16="http://schemas.microsoft.com/office/drawing/2014/main" id="{4189C10B-DCBF-4AC1-95DF-AC7B272155B1}"/>
              </a:ext>
            </a:extLst>
          </p:cNvPr>
          <p:cNvPicPr>
            <a:picLocks noChangeAspect="1"/>
          </p:cNvPicPr>
          <p:nvPr/>
        </p:nvPicPr>
        <p:blipFill>
          <a:blip r:embed="rId4"/>
          <a:stretch>
            <a:fillRect/>
          </a:stretch>
        </p:blipFill>
        <p:spPr>
          <a:xfrm>
            <a:off x="7917741" y="198273"/>
            <a:ext cx="858615" cy="827506"/>
          </a:xfrm>
          <a:prstGeom prst="rect">
            <a:avLst/>
          </a:prstGeom>
        </p:spPr>
      </p:pic>
    </p:spTree>
    <p:extLst>
      <p:ext uri="{BB962C8B-B14F-4D97-AF65-F5344CB8AC3E}">
        <p14:creationId xmlns:p14="http://schemas.microsoft.com/office/powerpoint/2010/main" val="3601613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7" name="Rectangle 16">
            <a:extLst>
              <a:ext uri="{FF2B5EF4-FFF2-40B4-BE49-F238E27FC236}">
                <a16:creationId xmlns:a16="http://schemas.microsoft.com/office/drawing/2014/main" id="{E806F40D-4F3B-436E-8F21-83130906440C}"/>
              </a:ext>
            </a:extLst>
          </p:cNvPr>
          <p:cNvSpPr/>
          <p:nvPr/>
        </p:nvSpPr>
        <p:spPr>
          <a:xfrm>
            <a:off x="0" y="1020374"/>
            <a:ext cx="9144000" cy="4123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3" name="Rectangle 2"/>
          <p:cNvSpPr/>
          <p:nvPr/>
        </p:nvSpPr>
        <p:spPr>
          <a:xfrm>
            <a:off x="8506239" y="4731990"/>
            <a:ext cx="334237" cy="129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Google Shape;133;g94eac6792d_0_19"/>
          <p:cNvSpPr txBox="1">
            <a:spLocks noGrp="1"/>
          </p:cNvSpPr>
          <p:nvPr>
            <p:ph type="title"/>
          </p:nvPr>
        </p:nvSpPr>
        <p:spPr>
          <a:xfrm>
            <a:off x="2555776" y="102752"/>
            <a:ext cx="6454519" cy="453706"/>
          </a:xfrm>
          <a:prstGeom prst="rect">
            <a:avLst/>
          </a:prstGeom>
        </p:spPr>
        <p:txBody>
          <a:bodyPr spcFirstLastPara="1" vert="horz" wrap="square" lIns="51427" tIns="25706" rIns="51427" bIns="25706" rtlCol="0" anchor="ctr" anchorCtr="0">
            <a:noAutofit/>
          </a:bodyPr>
          <a:lstStyle/>
          <a:p>
            <a:pPr algn="ctr">
              <a:buSzPts val="4400"/>
            </a:pPr>
            <a:br>
              <a:rPr lang="fr-FR" sz="2800" dirty="0">
                <a:latin typeface="Lato"/>
                <a:ea typeface="Lato"/>
                <a:cs typeface="Lato"/>
                <a:sym typeface="Lato"/>
              </a:rPr>
            </a:br>
            <a:r>
              <a:rPr lang="fr-FR" sz="2000" dirty="0">
                <a:latin typeface="Lato"/>
                <a:ea typeface="Lato"/>
                <a:cs typeface="Lato"/>
                <a:sym typeface="Lato"/>
              </a:rPr>
              <a:t>MSCA Staff Exchanges</a:t>
            </a:r>
            <a:endParaRPr sz="2400" dirty="0"/>
          </a:p>
        </p:txBody>
      </p:sp>
      <p:sp>
        <p:nvSpPr>
          <p:cNvPr id="134" name="Google Shape;134;g94eac6792d_0_19"/>
          <p:cNvSpPr txBox="1">
            <a:spLocks noGrp="1"/>
          </p:cNvSpPr>
          <p:nvPr>
            <p:ph type="body" idx="1"/>
          </p:nvPr>
        </p:nvSpPr>
        <p:spPr>
          <a:xfrm>
            <a:off x="320429" y="1239268"/>
            <a:ext cx="8352928" cy="3351887"/>
          </a:xfrm>
          <a:prstGeom prst="rect">
            <a:avLst/>
          </a:prstGeom>
        </p:spPr>
        <p:txBody>
          <a:bodyPr spcFirstLastPara="1" vert="horz" wrap="square" lIns="51427" tIns="25706" rIns="51427" bIns="25706" rtlCol="0" anchor="t" anchorCtr="0">
            <a:noAutofit/>
          </a:bodyPr>
          <a:lstStyle/>
          <a:p>
            <a:pPr marL="0" lvl="0" indent="0">
              <a:lnSpc>
                <a:spcPct val="100000"/>
              </a:lnSpc>
              <a:spcBef>
                <a:spcPts val="0"/>
              </a:spcBef>
              <a:buClrTx/>
              <a:buSzTx/>
              <a:buNone/>
            </a:pPr>
            <a:r>
              <a:rPr lang="fr-FR" sz="1200" b="1" dirty="0">
                <a:solidFill>
                  <a:srgbClr val="D46D06"/>
                </a:solidFill>
              </a:rPr>
              <a:t>Projet collaboratif</a:t>
            </a:r>
            <a:r>
              <a:rPr lang="fr-FR" sz="1200" b="1" dirty="0">
                <a:solidFill>
                  <a:srgbClr val="000091"/>
                </a:solidFill>
              </a:rPr>
              <a:t> : minimum 3 organisations indépendantes de 3 pays différents </a:t>
            </a:r>
            <a:r>
              <a:rPr lang="fr-FR" sz="1200" dirty="0">
                <a:solidFill>
                  <a:srgbClr val="000091"/>
                </a:solidFill>
              </a:rPr>
              <a:t>dont </a:t>
            </a:r>
            <a:r>
              <a:rPr lang="fr-FR" sz="1200" b="1" dirty="0">
                <a:solidFill>
                  <a:srgbClr val="000091"/>
                </a:solidFill>
              </a:rPr>
              <a:t>au moins deux situées dans un pays membre de l’UE ou </a:t>
            </a:r>
            <a:r>
              <a:rPr lang="fr-FR" sz="1200" b="1" dirty="0">
                <a:solidFill>
                  <a:srgbClr val="000091"/>
                </a:solidFill>
                <a:hlinkClick r:id="rId3"/>
              </a:rPr>
              <a:t>associé à Horizon Europe</a:t>
            </a:r>
            <a:endParaRPr lang="fr-FR" sz="1200" b="1" dirty="0">
              <a:solidFill>
                <a:srgbClr val="000091"/>
              </a:solidFill>
            </a:endParaRPr>
          </a:p>
          <a:p>
            <a:pPr marL="0" lvl="0" indent="0">
              <a:lnSpc>
                <a:spcPct val="100000"/>
              </a:lnSpc>
              <a:spcBef>
                <a:spcPts val="0"/>
              </a:spcBef>
              <a:buClrTx/>
              <a:buSzTx/>
              <a:buNone/>
            </a:pPr>
            <a:endParaRPr lang="fr-FR" sz="600" dirty="0">
              <a:solidFill>
                <a:srgbClr val="000091"/>
              </a:solidFill>
            </a:endParaRPr>
          </a:p>
          <a:p>
            <a:pPr marL="285750" lvl="0" indent="-285750">
              <a:lnSpc>
                <a:spcPct val="100000"/>
              </a:lnSpc>
              <a:spcBef>
                <a:spcPts val="0"/>
              </a:spcBef>
              <a:buClrTx/>
              <a:buSzTx/>
            </a:pPr>
            <a:r>
              <a:rPr lang="fr-FR" sz="1200" dirty="0">
                <a:solidFill>
                  <a:srgbClr val="000091"/>
                </a:solidFill>
              </a:rPr>
              <a:t>Si toutes les organisations sont situées </a:t>
            </a:r>
            <a:r>
              <a:rPr lang="fr-FR" sz="1200" b="1" dirty="0">
                <a:solidFill>
                  <a:srgbClr val="000091"/>
                </a:solidFill>
              </a:rPr>
              <a:t>en UE ou pays associés à Horizon Europe</a:t>
            </a:r>
            <a:r>
              <a:rPr lang="fr-FR" sz="1200" dirty="0">
                <a:solidFill>
                  <a:srgbClr val="000091"/>
                </a:solidFill>
              </a:rPr>
              <a:t>, elles doivent être de </a:t>
            </a:r>
            <a:r>
              <a:rPr lang="fr-FR" sz="1200" b="1" dirty="0">
                <a:solidFill>
                  <a:srgbClr val="000091"/>
                </a:solidFill>
              </a:rPr>
              <a:t>différents secteurs </a:t>
            </a:r>
            <a:r>
              <a:rPr lang="fr-FR" sz="1200" dirty="0">
                <a:solidFill>
                  <a:srgbClr val="000091"/>
                </a:solidFill>
              </a:rPr>
              <a:t>(</a:t>
            </a:r>
            <a:r>
              <a:rPr lang="fr-FR" sz="1200" b="1" dirty="0">
                <a:solidFill>
                  <a:srgbClr val="0070C0"/>
                </a:solidFill>
              </a:rPr>
              <a:t>intersectoriel</a:t>
            </a:r>
            <a:r>
              <a:rPr lang="fr-FR" sz="1200" dirty="0">
                <a:solidFill>
                  <a:srgbClr val="000091"/>
                </a:solidFill>
              </a:rPr>
              <a:t>)</a:t>
            </a:r>
          </a:p>
          <a:p>
            <a:pPr marL="0" lvl="0" indent="0">
              <a:lnSpc>
                <a:spcPct val="100000"/>
              </a:lnSpc>
              <a:spcBef>
                <a:spcPts val="0"/>
              </a:spcBef>
              <a:buClrTx/>
              <a:buSzTx/>
              <a:buNone/>
            </a:pPr>
            <a:endParaRPr lang="fr-FR" sz="600" dirty="0">
              <a:solidFill>
                <a:srgbClr val="000091"/>
              </a:solidFill>
            </a:endParaRPr>
          </a:p>
          <a:p>
            <a:pPr marL="285750" lvl="0" indent="-285750">
              <a:lnSpc>
                <a:spcPct val="100000"/>
              </a:lnSpc>
              <a:spcBef>
                <a:spcPts val="0"/>
              </a:spcBef>
              <a:buClrTx/>
              <a:buSzTx/>
            </a:pPr>
            <a:r>
              <a:rPr lang="fr-FR" sz="1200" dirty="0">
                <a:solidFill>
                  <a:srgbClr val="000091"/>
                </a:solidFill>
              </a:rPr>
              <a:t>Si toutes les organisations sont du </a:t>
            </a:r>
            <a:r>
              <a:rPr lang="fr-FR" sz="1200" b="1" dirty="0">
                <a:solidFill>
                  <a:srgbClr val="000091"/>
                </a:solidFill>
              </a:rPr>
              <a:t>même secteur </a:t>
            </a:r>
            <a:r>
              <a:rPr lang="fr-FR" sz="1200" dirty="0">
                <a:solidFill>
                  <a:srgbClr val="000091"/>
                </a:solidFill>
              </a:rPr>
              <a:t>(académique ou non académique), il faut au moins une organisation d’un </a:t>
            </a:r>
            <a:r>
              <a:rPr lang="fr-FR" sz="1200" b="1" dirty="0">
                <a:solidFill>
                  <a:srgbClr val="000091"/>
                </a:solidFill>
              </a:rPr>
              <a:t>pays tiers non associé à Horizon Europe </a:t>
            </a:r>
            <a:r>
              <a:rPr lang="fr-FR" sz="1200" dirty="0">
                <a:solidFill>
                  <a:srgbClr val="000091"/>
                </a:solidFill>
              </a:rPr>
              <a:t>(</a:t>
            </a:r>
            <a:r>
              <a:rPr lang="fr-FR" sz="1200" b="1" dirty="0">
                <a:solidFill>
                  <a:srgbClr val="0070C0"/>
                </a:solidFill>
              </a:rPr>
              <a:t>international</a:t>
            </a:r>
            <a:r>
              <a:rPr lang="fr-FR" sz="1200" dirty="0">
                <a:solidFill>
                  <a:srgbClr val="000091"/>
                </a:solidFill>
              </a:rPr>
              <a:t>)</a:t>
            </a:r>
          </a:p>
          <a:p>
            <a:pPr marL="0" lvl="0" indent="0">
              <a:lnSpc>
                <a:spcPct val="100000"/>
              </a:lnSpc>
              <a:spcBef>
                <a:spcPts val="0"/>
              </a:spcBef>
              <a:buClrTx/>
              <a:buSzTx/>
              <a:buNone/>
            </a:pPr>
            <a:endParaRPr lang="fr-FR" sz="1800" dirty="0">
              <a:solidFill>
                <a:srgbClr val="000091"/>
              </a:solidFill>
            </a:endParaRPr>
          </a:p>
          <a:p>
            <a:pPr marL="0" lvl="0" indent="0">
              <a:lnSpc>
                <a:spcPct val="100000"/>
              </a:lnSpc>
              <a:spcBef>
                <a:spcPts val="0"/>
              </a:spcBef>
              <a:buClrTx/>
              <a:buSzTx/>
              <a:buNone/>
            </a:pPr>
            <a:r>
              <a:rPr lang="fr-FR" sz="1200" b="1" dirty="0">
                <a:solidFill>
                  <a:srgbClr val="000091"/>
                </a:solidFill>
              </a:rPr>
              <a:t>Pas de taille idéale</a:t>
            </a:r>
            <a:r>
              <a:rPr lang="fr-FR" sz="1200" dirty="0">
                <a:solidFill>
                  <a:srgbClr val="000091"/>
                </a:solidFill>
              </a:rPr>
              <a:t>:  6 à 10 organisations en moyenne</a:t>
            </a:r>
          </a:p>
          <a:p>
            <a:pPr marL="0" lvl="0" indent="0">
              <a:lnSpc>
                <a:spcPct val="100000"/>
              </a:lnSpc>
              <a:spcBef>
                <a:spcPts val="0"/>
              </a:spcBef>
              <a:buClrTx/>
              <a:buSzTx/>
              <a:buNone/>
            </a:pPr>
            <a:endParaRPr lang="fr-FR" sz="1200" dirty="0">
              <a:solidFill>
                <a:srgbClr val="000091"/>
              </a:solidFill>
            </a:endParaRPr>
          </a:p>
          <a:p>
            <a:pPr marL="0" lvl="0" indent="0">
              <a:lnSpc>
                <a:spcPct val="100000"/>
              </a:lnSpc>
              <a:spcBef>
                <a:spcPts val="0"/>
              </a:spcBef>
              <a:buClrTx/>
              <a:buSzTx/>
              <a:buNone/>
            </a:pPr>
            <a:r>
              <a:rPr lang="fr-FR" sz="1200" b="1" dirty="0">
                <a:solidFill>
                  <a:srgbClr val="000091"/>
                </a:solidFill>
              </a:rPr>
              <a:t>Financement</a:t>
            </a:r>
            <a:r>
              <a:rPr lang="fr-FR" sz="1200" dirty="0">
                <a:solidFill>
                  <a:srgbClr val="000091"/>
                </a:solidFill>
              </a:rPr>
              <a:t> : </a:t>
            </a: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300" dirty="0">
              <a:latin typeface="Lato"/>
              <a:ea typeface="Lato"/>
              <a:cs typeface="Lato"/>
              <a:sym typeface="Lato"/>
            </a:endParaRPr>
          </a:p>
          <a:p>
            <a:pPr marL="0" lvl="0" indent="0">
              <a:lnSpc>
                <a:spcPct val="115000"/>
              </a:lnSpc>
              <a:spcBef>
                <a:spcPts val="0"/>
              </a:spcBef>
              <a:buClr>
                <a:srgbClr val="000000"/>
              </a:buClr>
              <a:buNone/>
            </a:pPr>
            <a:endParaRPr lang="fr-FR" sz="1400" dirty="0">
              <a:solidFill>
                <a:srgbClr val="0070C0"/>
              </a:solidFill>
              <a:latin typeface="Lato"/>
              <a:ea typeface="Lato"/>
              <a:cs typeface="Lato"/>
              <a:sym typeface="Wingdings" panose="05000000000000000000" pitchFamily="2" charset="2"/>
            </a:endParaRPr>
          </a:p>
          <a:p>
            <a:pPr marL="0" indent="0" algn="just">
              <a:lnSpc>
                <a:spcPct val="115000"/>
              </a:lnSpc>
              <a:spcBef>
                <a:spcPts val="675"/>
              </a:spcBef>
              <a:buNone/>
            </a:pPr>
            <a:endParaRPr lang="fr-FR" sz="1400" dirty="0">
              <a:latin typeface="Lato"/>
              <a:ea typeface="Lato"/>
              <a:cs typeface="Lato"/>
              <a:sym typeface="Lato"/>
            </a:endParaRPr>
          </a:p>
        </p:txBody>
      </p:sp>
      <p:sp>
        <p:nvSpPr>
          <p:cNvPr id="135" name="Google Shape;135;g94eac6792d_0_19"/>
          <p:cNvSpPr txBox="1">
            <a:spLocks noGrp="1"/>
          </p:cNvSpPr>
          <p:nvPr>
            <p:ph type="sldNum" idx="12"/>
          </p:nvPr>
        </p:nvSpPr>
        <p:spPr>
          <a:xfrm>
            <a:off x="7112843" y="4861378"/>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14</a:t>
            </a:fld>
            <a:endParaRPr sz="1400" dirty="0"/>
          </a:p>
        </p:txBody>
      </p:sp>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4" name="Image 3">
            <a:extLst>
              <a:ext uri="{FF2B5EF4-FFF2-40B4-BE49-F238E27FC236}">
                <a16:creationId xmlns:a16="http://schemas.microsoft.com/office/drawing/2014/main" id="{90852F95-CD66-4D1C-B9E1-B622A9604D35}"/>
              </a:ext>
            </a:extLst>
          </p:cNvPr>
          <p:cNvPicPr>
            <a:picLocks noChangeAspect="1"/>
          </p:cNvPicPr>
          <p:nvPr/>
        </p:nvPicPr>
        <p:blipFill>
          <a:blip r:embed="rId5"/>
          <a:stretch>
            <a:fillRect/>
          </a:stretch>
        </p:blipFill>
        <p:spPr>
          <a:xfrm>
            <a:off x="7872384" y="57759"/>
            <a:ext cx="1107506" cy="1040674"/>
          </a:xfrm>
          <a:prstGeom prst="rect">
            <a:avLst/>
          </a:prstGeom>
        </p:spPr>
      </p:pic>
      <p:pic>
        <p:nvPicPr>
          <p:cNvPr id="16" name="Image 15">
            <a:extLst>
              <a:ext uri="{FF2B5EF4-FFF2-40B4-BE49-F238E27FC236}">
                <a16:creationId xmlns:a16="http://schemas.microsoft.com/office/drawing/2014/main" id="{CC3BB4DC-D9AE-4839-BF0C-7A1D3CA55736}"/>
              </a:ext>
            </a:extLst>
          </p:cNvPr>
          <p:cNvPicPr>
            <a:picLocks noChangeAspect="1"/>
          </p:cNvPicPr>
          <p:nvPr/>
        </p:nvPicPr>
        <p:blipFill>
          <a:blip r:embed="rId6"/>
          <a:stretch>
            <a:fillRect/>
          </a:stretch>
        </p:blipFill>
        <p:spPr>
          <a:xfrm>
            <a:off x="1763688" y="3219822"/>
            <a:ext cx="3944698" cy="1791805"/>
          </a:xfrm>
          <a:prstGeom prst="rect">
            <a:avLst/>
          </a:prstGeom>
        </p:spPr>
      </p:pic>
      <p:sp>
        <p:nvSpPr>
          <p:cNvPr id="18" name="ZoneTexte 17">
            <a:extLst>
              <a:ext uri="{FF2B5EF4-FFF2-40B4-BE49-F238E27FC236}">
                <a16:creationId xmlns:a16="http://schemas.microsoft.com/office/drawing/2014/main" id="{65C14CBA-C1DA-41AE-921D-ED9B125FE682}"/>
              </a:ext>
            </a:extLst>
          </p:cNvPr>
          <p:cNvSpPr txBox="1"/>
          <p:nvPr/>
        </p:nvSpPr>
        <p:spPr>
          <a:xfrm>
            <a:off x="170592" y="4035888"/>
            <a:ext cx="1224136" cy="553998"/>
          </a:xfrm>
          <a:prstGeom prst="rect">
            <a:avLst/>
          </a:prstGeom>
          <a:solidFill>
            <a:schemeClr val="accent3">
              <a:lumMod val="20000"/>
              <a:lumOff val="80000"/>
            </a:schemeClr>
          </a:solidFill>
        </p:spPr>
        <p:txBody>
          <a:bodyPr wrap="square" rtlCol="0">
            <a:spAutoFit/>
          </a:bodyPr>
          <a:lstStyle/>
          <a:p>
            <a:pPr algn="ctr"/>
            <a:r>
              <a:rPr lang="fr-FR" sz="1000" dirty="0">
                <a:solidFill>
                  <a:srgbClr val="000091"/>
                </a:solidFill>
              </a:rPr>
              <a:t>Versée au salarié en plus du salaire qui est maintenu</a:t>
            </a:r>
          </a:p>
        </p:txBody>
      </p:sp>
      <p:cxnSp>
        <p:nvCxnSpPr>
          <p:cNvPr id="19" name="Connecteur en angle 4">
            <a:extLst>
              <a:ext uri="{FF2B5EF4-FFF2-40B4-BE49-F238E27FC236}">
                <a16:creationId xmlns:a16="http://schemas.microsoft.com/office/drawing/2014/main" id="{53F2228C-3638-45B3-936C-DC743102EC15}"/>
              </a:ext>
            </a:extLst>
          </p:cNvPr>
          <p:cNvCxnSpPr>
            <a:cxnSpLocks/>
          </p:cNvCxnSpPr>
          <p:nvPr/>
        </p:nvCxnSpPr>
        <p:spPr>
          <a:xfrm rot="10800000" flipV="1">
            <a:off x="1446150" y="4129488"/>
            <a:ext cx="371290" cy="231026"/>
          </a:xfrm>
          <a:prstGeom prst="bentConnector3">
            <a:avLst/>
          </a:prstGeom>
          <a:ln w="12700">
            <a:solidFill>
              <a:srgbClr val="000091"/>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DDB0F333-2875-46B6-A5F0-2E6D8F21C9CB}"/>
              </a:ext>
            </a:extLst>
          </p:cNvPr>
          <p:cNvSpPr txBox="1"/>
          <p:nvPr/>
        </p:nvSpPr>
        <p:spPr>
          <a:xfrm>
            <a:off x="6223438" y="3979207"/>
            <a:ext cx="1224136" cy="430887"/>
          </a:xfrm>
          <a:prstGeom prst="rect">
            <a:avLst/>
          </a:prstGeom>
          <a:noFill/>
        </p:spPr>
        <p:txBody>
          <a:bodyPr wrap="square" rtlCol="0">
            <a:spAutoFit/>
          </a:bodyPr>
          <a:lstStyle/>
          <a:p>
            <a:pPr algn="ctr"/>
            <a:r>
              <a:rPr lang="fr-FR" sz="1100" b="1" dirty="0">
                <a:solidFill>
                  <a:srgbClr val="C00000"/>
                </a:solidFill>
              </a:rPr>
              <a:t>5010€ / mois de mobilité</a:t>
            </a:r>
          </a:p>
        </p:txBody>
      </p:sp>
      <p:sp>
        <p:nvSpPr>
          <p:cNvPr id="11" name="ZoneTexte 10">
            <a:extLst>
              <a:ext uri="{FF2B5EF4-FFF2-40B4-BE49-F238E27FC236}">
                <a16:creationId xmlns:a16="http://schemas.microsoft.com/office/drawing/2014/main" id="{976B8634-8997-4EBD-B2C0-C97EB5A34963}"/>
              </a:ext>
            </a:extLst>
          </p:cNvPr>
          <p:cNvSpPr txBox="1"/>
          <p:nvPr/>
        </p:nvSpPr>
        <p:spPr>
          <a:xfrm>
            <a:off x="5929919" y="4000074"/>
            <a:ext cx="294854" cy="369332"/>
          </a:xfrm>
          <a:prstGeom prst="rect">
            <a:avLst/>
          </a:prstGeom>
          <a:noFill/>
        </p:spPr>
        <p:txBody>
          <a:bodyPr wrap="square" rtlCol="0">
            <a:spAutoFit/>
          </a:bodyPr>
          <a:lstStyle/>
          <a:p>
            <a:r>
              <a:rPr lang="fr-FR" dirty="0">
                <a:solidFill>
                  <a:srgbClr val="C00000"/>
                </a:solidFill>
              </a:rPr>
              <a:t>=</a:t>
            </a:r>
          </a:p>
        </p:txBody>
      </p:sp>
      <p:sp>
        <p:nvSpPr>
          <p:cNvPr id="24" name="Rectangle 23">
            <a:extLst>
              <a:ext uri="{FF2B5EF4-FFF2-40B4-BE49-F238E27FC236}">
                <a16:creationId xmlns:a16="http://schemas.microsoft.com/office/drawing/2014/main" id="{47F3B4FD-7484-4FD4-93F4-56D290F99AF7}"/>
              </a:ext>
            </a:extLst>
          </p:cNvPr>
          <p:cNvSpPr/>
          <p:nvPr/>
        </p:nvSpPr>
        <p:spPr>
          <a:xfrm>
            <a:off x="6389843" y="3256278"/>
            <a:ext cx="2304257" cy="286682"/>
          </a:xfrm>
          <a:prstGeom prst="rect">
            <a:avLst/>
          </a:prstGeom>
          <a:solidFill>
            <a:schemeClr val="accent3">
              <a:lumMod val="20000"/>
              <a:lumOff val="80000"/>
            </a:schemeClr>
          </a:solidFill>
        </p:spPr>
        <p:txBody>
          <a:bodyPr wrap="square">
            <a:spAutoFit/>
          </a:bodyPr>
          <a:lstStyle/>
          <a:p>
            <a:pPr algn="ctr">
              <a:lnSpc>
                <a:spcPct val="115000"/>
              </a:lnSpc>
              <a:spcAft>
                <a:spcPts val="300"/>
              </a:spcAft>
              <a:buClr>
                <a:srgbClr val="0070C0"/>
              </a:buClr>
              <a:buSzPct val="100000"/>
            </a:pPr>
            <a:r>
              <a:rPr lang="fr-FR" sz="1200" b="1" dirty="0">
                <a:solidFill>
                  <a:srgbClr val="000091"/>
                </a:solidFill>
                <a:sym typeface="Lato"/>
              </a:rPr>
              <a:t>Max 1 803 600€ par projet</a:t>
            </a:r>
          </a:p>
        </p:txBody>
      </p:sp>
    </p:spTree>
    <p:extLst>
      <p:ext uri="{BB962C8B-B14F-4D97-AF65-F5344CB8AC3E}">
        <p14:creationId xmlns:p14="http://schemas.microsoft.com/office/powerpoint/2010/main" val="2289402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3" name="Rectangle 2"/>
          <p:cNvSpPr/>
          <p:nvPr/>
        </p:nvSpPr>
        <p:spPr>
          <a:xfrm>
            <a:off x="8506239" y="4731990"/>
            <a:ext cx="334237" cy="129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Google Shape;133;g94eac6792d_0_19"/>
          <p:cNvSpPr txBox="1">
            <a:spLocks noGrp="1"/>
          </p:cNvSpPr>
          <p:nvPr>
            <p:ph type="title"/>
          </p:nvPr>
        </p:nvSpPr>
        <p:spPr>
          <a:xfrm>
            <a:off x="2555776" y="102752"/>
            <a:ext cx="6454519" cy="453706"/>
          </a:xfrm>
          <a:prstGeom prst="rect">
            <a:avLst/>
          </a:prstGeom>
        </p:spPr>
        <p:txBody>
          <a:bodyPr spcFirstLastPara="1" vert="horz" wrap="square" lIns="51427" tIns="25706" rIns="51427" bIns="25706" rtlCol="0" anchor="ctr" anchorCtr="0">
            <a:noAutofit/>
          </a:bodyPr>
          <a:lstStyle/>
          <a:p>
            <a:pPr algn="ctr">
              <a:buSzPts val="4400"/>
            </a:pPr>
            <a:br>
              <a:rPr lang="fr-FR" sz="2800" dirty="0">
                <a:latin typeface="Lato"/>
                <a:ea typeface="Lato"/>
                <a:cs typeface="Lato"/>
                <a:sym typeface="Lato"/>
              </a:rPr>
            </a:br>
            <a:r>
              <a:rPr lang="fr-FR" sz="2000" dirty="0">
                <a:latin typeface="Lato"/>
                <a:ea typeface="Lato"/>
                <a:cs typeface="Lato"/>
                <a:sym typeface="Lato"/>
              </a:rPr>
              <a:t>MSCA Staff Exchanges</a:t>
            </a:r>
            <a:endParaRPr sz="2400" dirty="0"/>
          </a:p>
        </p:txBody>
      </p:sp>
      <p:sp>
        <p:nvSpPr>
          <p:cNvPr id="134" name="Google Shape;134;g94eac6792d_0_19"/>
          <p:cNvSpPr txBox="1">
            <a:spLocks noGrp="1"/>
          </p:cNvSpPr>
          <p:nvPr>
            <p:ph type="body" idx="1"/>
          </p:nvPr>
        </p:nvSpPr>
        <p:spPr>
          <a:xfrm>
            <a:off x="829780" y="1143426"/>
            <a:ext cx="7846676" cy="3351887"/>
          </a:xfrm>
          <a:prstGeom prst="rect">
            <a:avLst/>
          </a:prstGeom>
        </p:spPr>
        <p:txBody>
          <a:bodyPr spcFirstLastPara="1" vert="horz" wrap="square" lIns="51427" tIns="25706" rIns="51427" bIns="25706" rtlCol="0" anchor="t" anchorCtr="0">
            <a:noAutofit/>
          </a:bodyPr>
          <a:lstStyle/>
          <a:p>
            <a:pPr marL="0" indent="0" algn="just">
              <a:lnSpc>
                <a:spcPct val="115000"/>
              </a:lnSpc>
              <a:spcBef>
                <a:spcPts val="0"/>
              </a:spcBef>
              <a:buNone/>
            </a:pPr>
            <a:r>
              <a:rPr lang="fr-FR" sz="1200" dirty="0">
                <a:ea typeface="Lato"/>
                <a:cs typeface="Lato"/>
                <a:sym typeface="Lato"/>
              </a:rPr>
              <a:t>Un </a:t>
            </a:r>
            <a:r>
              <a:rPr lang="fr-FR" sz="1200" b="1" dirty="0">
                <a:solidFill>
                  <a:srgbClr val="D46D06"/>
                </a:solidFill>
                <a:ea typeface="Lato"/>
                <a:cs typeface="Lato"/>
                <a:sym typeface="Lato"/>
              </a:rPr>
              <a:t>projet collaboratif </a:t>
            </a:r>
            <a:r>
              <a:rPr lang="fr-FR" sz="1200" dirty="0">
                <a:ea typeface="Lato"/>
                <a:cs typeface="Lato"/>
                <a:sym typeface="Lato"/>
              </a:rPr>
              <a:t>visant à encourager </a:t>
            </a:r>
            <a:r>
              <a:rPr lang="fr-FR" sz="1200" b="1" dirty="0">
                <a:ea typeface="Lato"/>
                <a:cs typeface="Lato"/>
                <a:sym typeface="Lato"/>
              </a:rPr>
              <a:t>les échanges de court terme (1 à 12 mois) de personnels de la R&amp;I </a:t>
            </a:r>
            <a:r>
              <a:rPr lang="fr-FR" sz="1200" dirty="0">
                <a:ea typeface="Lato"/>
                <a:cs typeface="Lato"/>
                <a:sym typeface="Lato"/>
              </a:rPr>
              <a:t>en Europe et au-delà, le </a:t>
            </a:r>
            <a:r>
              <a:rPr lang="fr-FR" sz="1200" b="1" dirty="0">
                <a:ea typeface="Lato"/>
                <a:cs typeface="Lato"/>
                <a:sym typeface="Lato"/>
              </a:rPr>
              <a:t>transfert de connaissances et compétences </a:t>
            </a:r>
            <a:r>
              <a:rPr lang="fr-FR" sz="1200" dirty="0">
                <a:ea typeface="Lato"/>
                <a:cs typeface="Lato"/>
                <a:sym typeface="Lato"/>
              </a:rPr>
              <a:t>et le renforcement des </a:t>
            </a:r>
            <a:r>
              <a:rPr lang="fr-FR" sz="1200" b="1" dirty="0">
                <a:ea typeface="Lato"/>
                <a:cs typeface="Lato"/>
                <a:sym typeface="Lato"/>
              </a:rPr>
              <a:t>capacités de R&amp;I </a:t>
            </a:r>
            <a:r>
              <a:rPr lang="fr-FR" sz="1200" dirty="0">
                <a:ea typeface="Lato"/>
                <a:cs typeface="Lato"/>
                <a:sym typeface="Lato"/>
              </a:rPr>
              <a:t>des </a:t>
            </a:r>
            <a:r>
              <a:rPr lang="fr-FR" sz="1200" b="1" dirty="0">
                <a:ea typeface="Lato"/>
                <a:cs typeface="Lato"/>
                <a:sym typeface="Lato"/>
              </a:rPr>
              <a:t>organisations participantes </a:t>
            </a:r>
            <a:r>
              <a:rPr lang="fr-FR" sz="1200" dirty="0">
                <a:ea typeface="Lato"/>
                <a:cs typeface="Lato"/>
                <a:sym typeface="Lato"/>
              </a:rPr>
              <a:t>autour d’un </a:t>
            </a:r>
            <a:r>
              <a:rPr lang="fr-FR" sz="1200" b="1" dirty="0">
                <a:ea typeface="Lato"/>
                <a:cs typeface="Lato"/>
                <a:sym typeface="Lato"/>
              </a:rPr>
              <a:t>projet de R&amp;I commun </a:t>
            </a:r>
            <a:r>
              <a:rPr lang="fr-FR" sz="1200" dirty="0">
                <a:ea typeface="Lato"/>
                <a:cs typeface="Lato"/>
                <a:sym typeface="Lato"/>
              </a:rPr>
              <a:t>(thématique au choix du consortium)</a:t>
            </a: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r>
              <a:rPr lang="fr-FR" sz="1200" dirty="0">
                <a:ea typeface="Lato"/>
                <a:cs typeface="Lato"/>
                <a:sym typeface="Lato"/>
              </a:rPr>
              <a:t>Le projet de R&amp;I est mis en œuvre par:</a:t>
            </a:r>
          </a:p>
          <a:p>
            <a:pPr marL="285750" indent="-285750" algn="just">
              <a:lnSpc>
                <a:spcPct val="115000"/>
              </a:lnSpc>
              <a:spcBef>
                <a:spcPts val="0"/>
              </a:spcBef>
            </a:pPr>
            <a:r>
              <a:rPr lang="fr-FR" sz="1200" dirty="0">
                <a:ea typeface="Lato"/>
                <a:cs typeface="Lato"/>
                <a:sym typeface="Lato"/>
              </a:rPr>
              <a:t> des </a:t>
            </a:r>
            <a:r>
              <a:rPr lang="fr-FR" sz="1200" b="1" dirty="0">
                <a:ea typeface="Lato"/>
                <a:cs typeface="Lato"/>
                <a:sym typeface="Lato"/>
              </a:rPr>
              <a:t>échanges internationaux, intersectoriels ou interdisciplinaires de personnels </a:t>
            </a:r>
            <a:r>
              <a:rPr lang="fr-FR" sz="1200" dirty="0">
                <a:ea typeface="Lato"/>
                <a:cs typeface="Lato"/>
                <a:sym typeface="Lato"/>
              </a:rPr>
              <a:t>(</a:t>
            </a:r>
            <a:r>
              <a:rPr lang="fr-FR" sz="1200" i="1" dirty="0" err="1">
                <a:solidFill>
                  <a:srgbClr val="0070C0"/>
                </a:solidFill>
                <a:ea typeface="Lato"/>
                <a:cs typeface="Lato"/>
                <a:sym typeface="Lato"/>
              </a:rPr>
              <a:t>secondments</a:t>
            </a:r>
            <a:r>
              <a:rPr lang="fr-FR" sz="1200" dirty="0">
                <a:ea typeface="Lato"/>
                <a:cs typeface="Lato"/>
                <a:sym typeface="Lato"/>
              </a:rPr>
              <a:t>) </a:t>
            </a:r>
          </a:p>
          <a:p>
            <a:pPr marL="285750" indent="-285750" algn="just">
              <a:lnSpc>
                <a:spcPct val="115000"/>
              </a:lnSpc>
              <a:spcBef>
                <a:spcPts val="0"/>
              </a:spcBef>
            </a:pPr>
            <a:r>
              <a:rPr lang="fr-FR" sz="1200" dirty="0">
                <a:ea typeface="Lato"/>
                <a:cs typeface="Lato"/>
                <a:sym typeface="Lato"/>
              </a:rPr>
              <a:t>des </a:t>
            </a:r>
            <a:r>
              <a:rPr lang="fr-FR" sz="1200" b="1" dirty="0">
                <a:ea typeface="Lato"/>
                <a:cs typeface="Lato"/>
                <a:sym typeface="Lato"/>
              </a:rPr>
              <a:t>activités de réseau </a:t>
            </a:r>
            <a:r>
              <a:rPr lang="fr-FR" sz="1200" dirty="0">
                <a:ea typeface="Lato"/>
                <a:cs typeface="Lato"/>
                <a:sym typeface="Lato"/>
              </a:rPr>
              <a:t>(ateliers, conférence, formation, etc.)</a:t>
            </a:r>
          </a:p>
          <a:p>
            <a:pPr marL="0" indent="0" algn="just">
              <a:lnSpc>
                <a:spcPct val="115000"/>
              </a:lnSpc>
              <a:spcBef>
                <a:spcPts val="0"/>
              </a:spcBef>
              <a:buNone/>
            </a:pPr>
            <a:r>
              <a:rPr lang="fr-FR" sz="1200" dirty="0">
                <a:ea typeface="Lato"/>
                <a:cs typeface="Lato"/>
                <a:sym typeface="Lato"/>
              </a:rPr>
              <a:t>Les projets MSCA SE ne permettent pas de financer du recrutement de personnel</a:t>
            </a: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300" dirty="0">
              <a:latin typeface="Lato"/>
              <a:ea typeface="Lato"/>
              <a:cs typeface="Lato"/>
              <a:sym typeface="Lato"/>
            </a:endParaRPr>
          </a:p>
          <a:p>
            <a:pPr marL="0" lvl="0" indent="0">
              <a:lnSpc>
                <a:spcPct val="115000"/>
              </a:lnSpc>
              <a:spcBef>
                <a:spcPts val="0"/>
              </a:spcBef>
              <a:buClr>
                <a:srgbClr val="000000"/>
              </a:buClr>
              <a:buNone/>
            </a:pPr>
            <a:endParaRPr lang="fr-FR" sz="1400" dirty="0">
              <a:solidFill>
                <a:srgbClr val="0070C0"/>
              </a:solidFill>
              <a:latin typeface="Lato"/>
              <a:ea typeface="Lato"/>
              <a:cs typeface="Lato"/>
              <a:sym typeface="Wingdings" panose="05000000000000000000" pitchFamily="2" charset="2"/>
            </a:endParaRPr>
          </a:p>
          <a:p>
            <a:pPr marL="0" indent="0" algn="just">
              <a:lnSpc>
                <a:spcPct val="115000"/>
              </a:lnSpc>
              <a:spcBef>
                <a:spcPts val="675"/>
              </a:spcBef>
              <a:buNone/>
            </a:pPr>
            <a:endParaRPr lang="fr-FR" sz="1400" dirty="0">
              <a:latin typeface="Lato"/>
              <a:ea typeface="Lato"/>
              <a:cs typeface="Lato"/>
              <a:sym typeface="Lato"/>
            </a:endParaRPr>
          </a:p>
        </p:txBody>
      </p:sp>
      <p:sp>
        <p:nvSpPr>
          <p:cNvPr id="135" name="Google Shape;135;g94eac6792d_0_19"/>
          <p:cNvSpPr txBox="1">
            <a:spLocks noGrp="1"/>
          </p:cNvSpPr>
          <p:nvPr>
            <p:ph type="sldNum" idx="12"/>
          </p:nvPr>
        </p:nvSpPr>
        <p:spPr>
          <a:xfrm>
            <a:off x="7112843" y="4861378"/>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15</a:t>
            </a:fld>
            <a:endParaRPr sz="1400" dirty="0"/>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4" name="Image 3">
            <a:extLst>
              <a:ext uri="{FF2B5EF4-FFF2-40B4-BE49-F238E27FC236}">
                <a16:creationId xmlns:a16="http://schemas.microsoft.com/office/drawing/2014/main" id="{90852F95-CD66-4D1C-B9E1-B622A9604D35}"/>
              </a:ext>
            </a:extLst>
          </p:cNvPr>
          <p:cNvPicPr>
            <a:picLocks noChangeAspect="1"/>
          </p:cNvPicPr>
          <p:nvPr/>
        </p:nvPicPr>
        <p:blipFill>
          <a:blip r:embed="rId4"/>
          <a:stretch>
            <a:fillRect/>
          </a:stretch>
        </p:blipFill>
        <p:spPr>
          <a:xfrm>
            <a:off x="7872384" y="57759"/>
            <a:ext cx="1107506" cy="1040674"/>
          </a:xfrm>
          <a:prstGeom prst="rect">
            <a:avLst/>
          </a:prstGeom>
        </p:spPr>
      </p:pic>
      <p:pic>
        <p:nvPicPr>
          <p:cNvPr id="9" name="Image 8">
            <a:extLst>
              <a:ext uri="{FF2B5EF4-FFF2-40B4-BE49-F238E27FC236}">
                <a16:creationId xmlns:a16="http://schemas.microsoft.com/office/drawing/2014/main" id="{72BB39EA-8F7F-4EA1-A9E4-3483E902E1FA}"/>
              </a:ext>
            </a:extLst>
          </p:cNvPr>
          <p:cNvPicPr>
            <a:picLocks noChangeAspect="1"/>
          </p:cNvPicPr>
          <p:nvPr/>
        </p:nvPicPr>
        <p:blipFill>
          <a:blip r:embed="rId5"/>
          <a:stretch>
            <a:fillRect/>
          </a:stretch>
        </p:blipFill>
        <p:spPr>
          <a:xfrm>
            <a:off x="179512" y="1637397"/>
            <a:ext cx="432048" cy="656206"/>
          </a:xfrm>
          <a:prstGeom prst="rect">
            <a:avLst/>
          </a:prstGeom>
        </p:spPr>
      </p:pic>
      <p:pic>
        <p:nvPicPr>
          <p:cNvPr id="2" name="Image 1">
            <a:extLst>
              <a:ext uri="{FF2B5EF4-FFF2-40B4-BE49-F238E27FC236}">
                <a16:creationId xmlns:a16="http://schemas.microsoft.com/office/drawing/2014/main" id="{58CC5B76-1E8E-4781-B7D5-CBA792F80DCC}"/>
              </a:ext>
            </a:extLst>
          </p:cNvPr>
          <p:cNvPicPr>
            <a:picLocks noChangeAspect="1"/>
          </p:cNvPicPr>
          <p:nvPr/>
        </p:nvPicPr>
        <p:blipFill>
          <a:blip r:embed="rId6"/>
          <a:stretch>
            <a:fillRect/>
          </a:stretch>
        </p:blipFill>
        <p:spPr>
          <a:xfrm>
            <a:off x="829780" y="3094078"/>
            <a:ext cx="824023" cy="659218"/>
          </a:xfrm>
          <a:prstGeom prst="rect">
            <a:avLst/>
          </a:prstGeom>
        </p:spPr>
      </p:pic>
      <p:pic>
        <p:nvPicPr>
          <p:cNvPr id="5" name="Image 4">
            <a:extLst>
              <a:ext uri="{FF2B5EF4-FFF2-40B4-BE49-F238E27FC236}">
                <a16:creationId xmlns:a16="http://schemas.microsoft.com/office/drawing/2014/main" id="{7FE55296-8F8C-45BB-AB8B-100DDFA9DE2A}"/>
              </a:ext>
            </a:extLst>
          </p:cNvPr>
          <p:cNvPicPr>
            <a:picLocks noChangeAspect="1"/>
          </p:cNvPicPr>
          <p:nvPr/>
        </p:nvPicPr>
        <p:blipFill>
          <a:blip r:embed="rId7"/>
          <a:stretch>
            <a:fillRect/>
          </a:stretch>
        </p:blipFill>
        <p:spPr>
          <a:xfrm>
            <a:off x="117760" y="3075806"/>
            <a:ext cx="740694" cy="659218"/>
          </a:xfrm>
          <a:prstGeom prst="rect">
            <a:avLst/>
          </a:prstGeom>
        </p:spPr>
      </p:pic>
      <p:sp>
        <p:nvSpPr>
          <p:cNvPr id="13" name="ZoneTexte 12">
            <a:extLst>
              <a:ext uri="{FF2B5EF4-FFF2-40B4-BE49-F238E27FC236}">
                <a16:creationId xmlns:a16="http://schemas.microsoft.com/office/drawing/2014/main" id="{9155999E-B4CE-4651-862A-7A21960CDEB7}"/>
              </a:ext>
            </a:extLst>
          </p:cNvPr>
          <p:cNvSpPr txBox="1"/>
          <p:nvPr/>
        </p:nvSpPr>
        <p:spPr>
          <a:xfrm>
            <a:off x="1700676" y="3075806"/>
            <a:ext cx="6932278" cy="830997"/>
          </a:xfrm>
          <a:prstGeom prst="rect">
            <a:avLst/>
          </a:prstGeom>
          <a:solidFill>
            <a:srgbClr val="DAE9F6"/>
          </a:solidFill>
        </p:spPr>
        <p:txBody>
          <a:bodyPr wrap="square" rtlCol="0">
            <a:spAutoFit/>
          </a:bodyPr>
          <a:lstStyle/>
          <a:p>
            <a:pPr algn="just"/>
            <a:r>
              <a:rPr lang="fr-FR" sz="1200" b="1" dirty="0">
                <a:solidFill>
                  <a:srgbClr val="000091"/>
                </a:solidFill>
              </a:rPr>
              <a:t>Tout type de personnel contribuant aux activités de R&amp;I </a:t>
            </a:r>
            <a:r>
              <a:rPr lang="fr-FR" sz="1200" dirty="0">
                <a:solidFill>
                  <a:srgbClr val="000091"/>
                </a:solidFill>
              </a:rPr>
              <a:t>(chercheurs à tout stade de carrière, techniciens, ingénieurs, personnel managérial, etc.) </a:t>
            </a:r>
            <a:r>
              <a:rPr lang="fr-FR" sz="1200" b="1" dirty="0">
                <a:solidFill>
                  <a:srgbClr val="000091"/>
                </a:solidFill>
              </a:rPr>
              <a:t>engagé depuis au moins 1 mois </a:t>
            </a:r>
            <a:r>
              <a:rPr lang="fr-FR" sz="1200" dirty="0">
                <a:solidFill>
                  <a:srgbClr val="000091"/>
                </a:solidFill>
              </a:rPr>
              <a:t>peut partir en </a:t>
            </a:r>
            <a:r>
              <a:rPr lang="fr-FR" sz="1200" b="1" dirty="0">
                <a:solidFill>
                  <a:srgbClr val="000091"/>
                </a:solidFill>
              </a:rPr>
              <a:t>mobilité pour 1 à 12 mois dans un autre pays</a:t>
            </a:r>
            <a:r>
              <a:rPr lang="fr-FR" sz="1200" dirty="0">
                <a:solidFill>
                  <a:srgbClr val="000091"/>
                </a:solidFill>
              </a:rPr>
              <a:t> d’Europe ou hors Europe et </a:t>
            </a:r>
            <a:r>
              <a:rPr lang="fr-FR" sz="1200" b="1" dirty="0">
                <a:solidFill>
                  <a:srgbClr val="000091"/>
                </a:solidFill>
              </a:rPr>
              <a:t>participer aux activités du réseau</a:t>
            </a:r>
            <a:r>
              <a:rPr lang="fr-FR" sz="1200" dirty="0">
                <a:solidFill>
                  <a:srgbClr val="000091"/>
                </a:solidFill>
              </a:rPr>
              <a:t> en vue de mettre en œuvre le projet de R&amp;I commun.</a:t>
            </a:r>
          </a:p>
        </p:txBody>
      </p:sp>
      <p:sp>
        <p:nvSpPr>
          <p:cNvPr id="14" name="Rectangle 13">
            <a:extLst>
              <a:ext uri="{FF2B5EF4-FFF2-40B4-BE49-F238E27FC236}">
                <a16:creationId xmlns:a16="http://schemas.microsoft.com/office/drawing/2014/main" id="{5832D2A5-E2CE-43DD-A6C2-E1DDBD50F53C}"/>
              </a:ext>
            </a:extLst>
          </p:cNvPr>
          <p:cNvSpPr/>
          <p:nvPr/>
        </p:nvSpPr>
        <p:spPr>
          <a:xfrm>
            <a:off x="1043608" y="4199283"/>
            <a:ext cx="2304257" cy="286682"/>
          </a:xfrm>
          <a:prstGeom prst="rect">
            <a:avLst/>
          </a:prstGeom>
          <a:solidFill>
            <a:schemeClr val="accent3">
              <a:lumMod val="20000"/>
              <a:lumOff val="80000"/>
            </a:schemeClr>
          </a:solidFill>
        </p:spPr>
        <p:txBody>
          <a:bodyPr wrap="square">
            <a:spAutoFit/>
          </a:bodyPr>
          <a:lstStyle/>
          <a:p>
            <a:pPr algn="ctr">
              <a:lnSpc>
                <a:spcPct val="115000"/>
              </a:lnSpc>
              <a:spcAft>
                <a:spcPts val="300"/>
              </a:spcAft>
              <a:buClr>
                <a:srgbClr val="0070C0"/>
              </a:buClr>
              <a:buSzPct val="100000"/>
            </a:pPr>
            <a:r>
              <a:rPr lang="fr-FR" sz="1200" b="1" dirty="0">
                <a:solidFill>
                  <a:srgbClr val="000091"/>
                </a:solidFill>
                <a:sym typeface="Lato"/>
              </a:rPr>
              <a:t>Durée du projet</a:t>
            </a:r>
            <a:r>
              <a:rPr lang="fr-FR" sz="1200" dirty="0">
                <a:solidFill>
                  <a:srgbClr val="000091"/>
                </a:solidFill>
                <a:sym typeface="Lato"/>
              </a:rPr>
              <a:t>: 48 mois</a:t>
            </a:r>
          </a:p>
        </p:txBody>
      </p:sp>
      <p:sp>
        <p:nvSpPr>
          <p:cNvPr id="15" name="Rectangle 14">
            <a:extLst>
              <a:ext uri="{FF2B5EF4-FFF2-40B4-BE49-F238E27FC236}">
                <a16:creationId xmlns:a16="http://schemas.microsoft.com/office/drawing/2014/main" id="{10EF934A-FF63-46CF-BAD5-7FB3720B3732}"/>
              </a:ext>
            </a:extLst>
          </p:cNvPr>
          <p:cNvSpPr/>
          <p:nvPr/>
        </p:nvSpPr>
        <p:spPr>
          <a:xfrm>
            <a:off x="4042472" y="4183116"/>
            <a:ext cx="4279184" cy="286682"/>
          </a:xfrm>
          <a:prstGeom prst="rect">
            <a:avLst/>
          </a:prstGeom>
          <a:solidFill>
            <a:schemeClr val="accent3">
              <a:lumMod val="20000"/>
              <a:lumOff val="80000"/>
            </a:schemeClr>
          </a:solidFill>
        </p:spPr>
        <p:txBody>
          <a:bodyPr wrap="square">
            <a:spAutoFit/>
          </a:bodyPr>
          <a:lstStyle/>
          <a:p>
            <a:pPr algn="ctr">
              <a:lnSpc>
                <a:spcPct val="115000"/>
              </a:lnSpc>
              <a:spcAft>
                <a:spcPts val="300"/>
              </a:spcAft>
              <a:buClr>
                <a:srgbClr val="0070C0"/>
              </a:buClr>
              <a:buSzPct val="100000"/>
            </a:pPr>
            <a:r>
              <a:rPr lang="fr-FR" sz="1200" b="1" dirty="0">
                <a:solidFill>
                  <a:srgbClr val="000091"/>
                </a:solidFill>
                <a:sym typeface="Lato"/>
              </a:rPr>
              <a:t>Nombre maximum de mobilités par projet : </a:t>
            </a:r>
            <a:r>
              <a:rPr lang="fr-FR" sz="1200" dirty="0">
                <a:solidFill>
                  <a:srgbClr val="000091"/>
                </a:solidFill>
                <a:sym typeface="Lato"/>
              </a:rPr>
              <a:t>360 mois</a:t>
            </a:r>
          </a:p>
        </p:txBody>
      </p:sp>
    </p:spTree>
    <p:extLst>
      <p:ext uri="{BB962C8B-B14F-4D97-AF65-F5344CB8AC3E}">
        <p14:creationId xmlns:p14="http://schemas.microsoft.com/office/powerpoint/2010/main" val="3419381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1" name="Google Shape;141;g94dba6a559_1_0"/>
          <p:cNvSpPr txBox="1">
            <a:spLocks noGrp="1"/>
          </p:cNvSpPr>
          <p:nvPr>
            <p:ph type="body" idx="1"/>
          </p:nvPr>
        </p:nvSpPr>
        <p:spPr>
          <a:xfrm>
            <a:off x="397446" y="1429367"/>
            <a:ext cx="8490107" cy="3215450"/>
          </a:xfrm>
          <a:prstGeom prst="rect">
            <a:avLst/>
          </a:prstGeom>
        </p:spPr>
        <p:txBody>
          <a:bodyPr spcFirstLastPara="1" vert="horz" wrap="square" lIns="51427" tIns="25706" rIns="51427" bIns="25706" rtlCol="0" anchor="t" anchorCtr="0">
            <a:noAutofit/>
          </a:bodyPr>
          <a:lstStyle/>
          <a:p>
            <a:pPr marL="0" indent="0" algn="just">
              <a:lnSpc>
                <a:spcPct val="115000"/>
              </a:lnSpc>
              <a:spcBef>
                <a:spcPts val="0"/>
              </a:spcBef>
              <a:spcAft>
                <a:spcPts val="600"/>
              </a:spcAft>
              <a:buSzPts val="1100"/>
              <a:buNone/>
            </a:pPr>
            <a:r>
              <a:rPr lang="fr-FR" sz="1200" b="1" dirty="0">
                <a:ea typeface="Lato"/>
                <a:cs typeface="Lato"/>
                <a:sym typeface="Lato"/>
              </a:rPr>
              <a:t>Bourses individuelles pour les chercheurs postdoctoraux</a:t>
            </a:r>
            <a:r>
              <a:rPr lang="fr-FR" sz="1200" dirty="0">
                <a:ea typeface="Lato"/>
                <a:cs typeface="Lato"/>
                <a:sym typeface="Lato"/>
              </a:rPr>
              <a:t> </a:t>
            </a:r>
            <a:r>
              <a:rPr lang="fr-FR" sz="1200" dirty="0">
                <a:solidFill>
                  <a:srgbClr val="0070C0"/>
                </a:solidFill>
                <a:ea typeface="Lato"/>
                <a:cs typeface="Lato"/>
                <a:sym typeface="Lato"/>
              </a:rPr>
              <a:t>(titulaires d’un doctorat)</a:t>
            </a:r>
            <a:r>
              <a:rPr lang="fr-FR" sz="1200" dirty="0">
                <a:solidFill>
                  <a:srgbClr val="000091"/>
                </a:solidFill>
                <a:ea typeface="Lato"/>
                <a:cs typeface="Lato"/>
                <a:sym typeface="Lato"/>
              </a:rPr>
              <a:t>, </a:t>
            </a:r>
            <a:r>
              <a:rPr lang="fr-FR" sz="1200" b="1" dirty="0">
                <a:solidFill>
                  <a:srgbClr val="000091"/>
                </a:solidFill>
                <a:ea typeface="Lato"/>
                <a:cs typeface="Lato"/>
                <a:sym typeface="Lato"/>
              </a:rPr>
              <a:t>titulaires ou non titulaires</a:t>
            </a:r>
            <a:r>
              <a:rPr lang="fr-FR" sz="1200" dirty="0">
                <a:solidFill>
                  <a:srgbClr val="000091"/>
                </a:solidFill>
                <a:ea typeface="Lato"/>
                <a:cs typeface="Lato"/>
                <a:sym typeface="Lato"/>
              </a:rPr>
              <a:t>, </a:t>
            </a:r>
            <a:r>
              <a:rPr lang="fr-FR" sz="1200" dirty="0">
                <a:ea typeface="Lato"/>
                <a:cs typeface="Lato"/>
                <a:sym typeface="Lato"/>
              </a:rPr>
              <a:t>avec </a:t>
            </a:r>
            <a:r>
              <a:rPr lang="fr-FR" sz="1200" b="1" dirty="0">
                <a:ea typeface="Lato"/>
                <a:cs typeface="Lato"/>
                <a:sym typeface="Lato"/>
              </a:rPr>
              <a:t>max. 8 ans d’expérience en recherche </a:t>
            </a:r>
            <a:r>
              <a:rPr lang="fr-FR" sz="1200" dirty="0">
                <a:solidFill>
                  <a:srgbClr val="0070C0"/>
                </a:solidFill>
                <a:ea typeface="Lato"/>
                <a:cs typeface="Lato"/>
                <a:sym typeface="Lato"/>
              </a:rPr>
              <a:t>(exceptions: rupture de carrière, travail hors recherche, recherche hors Europe) </a:t>
            </a:r>
            <a:r>
              <a:rPr lang="fr-FR" sz="1200" dirty="0">
                <a:solidFill>
                  <a:srgbClr val="000091"/>
                </a:solidFill>
                <a:ea typeface="Lato"/>
                <a:cs typeface="Lato"/>
                <a:sym typeface="Lato"/>
              </a:rPr>
              <a:t>afin de </a:t>
            </a:r>
            <a:r>
              <a:rPr lang="fr-FR" sz="1200" b="1" dirty="0">
                <a:solidFill>
                  <a:srgbClr val="000091"/>
                </a:solidFill>
                <a:ea typeface="Lato"/>
                <a:cs typeface="Lato"/>
                <a:sym typeface="Lato"/>
              </a:rPr>
              <a:t>mettre en œuvre un projet de recherche </a:t>
            </a:r>
            <a:r>
              <a:rPr lang="fr-FR" sz="1200" dirty="0">
                <a:solidFill>
                  <a:srgbClr val="000091"/>
                </a:solidFill>
                <a:ea typeface="Lato"/>
                <a:cs typeface="Lato"/>
                <a:sym typeface="Lato"/>
              </a:rPr>
              <a:t>en </a:t>
            </a:r>
            <a:r>
              <a:rPr lang="fr-FR" sz="1200" b="1" dirty="0">
                <a:solidFill>
                  <a:srgbClr val="000091"/>
                </a:solidFill>
                <a:ea typeface="Lato"/>
                <a:cs typeface="Lato"/>
                <a:sym typeface="Lato"/>
              </a:rPr>
              <a:t>mobilité internationale </a:t>
            </a:r>
            <a:r>
              <a:rPr lang="fr-FR" sz="1200" dirty="0">
                <a:solidFill>
                  <a:srgbClr val="000091"/>
                </a:solidFill>
                <a:ea typeface="Lato"/>
                <a:cs typeface="Lato"/>
                <a:sym typeface="Lato"/>
              </a:rPr>
              <a:t>et </a:t>
            </a:r>
            <a:r>
              <a:rPr lang="fr-FR" sz="1200" dirty="0">
                <a:ea typeface="Lato"/>
                <a:cs typeface="Lato"/>
                <a:sym typeface="Lato"/>
              </a:rPr>
              <a:t>de renforcer leurs compétences et leur potentiel créatif.</a:t>
            </a:r>
          </a:p>
          <a:p>
            <a:pPr marL="0" indent="0" algn="just">
              <a:lnSpc>
                <a:spcPct val="115000"/>
              </a:lnSpc>
              <a:spcBef>
                <a:spcPts val="0"/>
              </a:spcBef>
              <a:buSzPts val="1100"/>
              <a:buNone/>
            </a:pPr>
            <a:endParaRPr lang="fr-FR" sz="1200" b="1" dirty="0">
              <a:ea typeface="Lato"/>
              <a:cs typeface="Lato"/>
              <a:sym typeface="Lato"/>
            </a:endParaRPr>
          </a:p>
          <a:p>
            <a:pPr marL="0" indent="0" algn="just">
              <a:lnSpc>
                <a:spcPct val="115000"/>
              </a:lnSpc>
              <a:spcBef>
                <a:spcPts val="0"/>
              </a:spcBef>
              <a:buSzPts val="1100"/>
              <a:buNone/>
            </a:pPr>
            <a:r>
              <a:rPr lang="fr-FR" sz="1200" b="1" dirty="0">
                <a:ea typeface="Lato"/>
                <a:cs typeface="Lato"/>
                <a:sym typeface="Lato"/>
              </a:rPr>
              <a:t>Qui candidate? </a:t>
            </a:r>
            <a:r>
              <a:rPr lang="fr-FR" sz="1200" b="1" dirty="0">
                <a:solidFill>
                  <a:srgbClr val="D46D06"/>
                </a:solidFill>
                <a:ea typeface="Lato"/>
                <a:cs typeface="Lato"/>
                <a:sym typeface="Lato"/>
              </a:rPr>
              <a:t>Projet mono-bénéficiaire </a:t>
            </a:r>
            <a:r>
              <a:rPr lang="fr-FR" sz="1200" dirty="0">
                <a:ea typeface="Lato"/>
                <a:cs typeface="Lato"/>
                <a:sym typeface="Lato"/>
              </a:rPr>
              <a:t>= une université / un organisme de recherche / une entreprise dans un Etat Membre de l’UE ou un Pays Associé à Horizon Europe. </a:t>
            </a:r>
          </a:p>
          <a:p>
            <a:pPr marL="0" indent="0" algn="just">
              <a:lnSpc>
                <a:spcPct val="115000"/>
              </a:lnSpc>
              <a:spcBef>
                <a:spcPts val="0"/>
              </a:spcBef>
              <a:buSzPts val="1100"/>
              <a:buNone/>
            </a:pPr>
            <a:r>
              <a:rPr lang="fr-FR" sz="1200" dirty="0">
                <a:ea typeface="Lato"/>
                <a:cs typeface="Lato"/>
                <a:sym typeface="Lato"/>
              </a:rPr>
              <a:t>Candidature préparée conjointement par le </a:t>
            </a:r>
            <a:r>
              <a:rPr lang="fr-FR" sz="1200" b="1" dirty="0">
                <a:ea typeface="Lato"/>
                <a:cs typeface="Lato"/>
                <a:sym typeface="Lato"/>
              </a:rPr>
              <a:t>chercheur candidat </a:t>
            </a:r>
            <a:r>
              <a:rPr lang="fr-FR" sz="1200" dirty="0">
                <a:ea typeface="Lato"/>
                <a:cs typeface="Lato"/>
                <a:sym typeface="Lato"/>
              </a:rPr>
              <a:t>et un </a:t>
            </a:r>
            <a:r>
              <a:rPr lang="fr-FR" sz="1200" b="1" dirty="0">
                <a:ea typeface="Lato"/>
                <a:cs typeface="Lato"/>
                <a:sym typeface="Lato"/>
              </a:rPr>
              <a:t>encadrant</a:t>
            </a:r>
            <a:r>
              <a:rPr lang="fr-FR" sz="1200" dirty="0">
                <a:ea typeface="Lato"/>
                <a:cs typeface="Lato"/>
                <a:sym typeface="Lato"/>
              </a:rPr>
              <a:t> au sein de l’organisme bénéficiaire. </a:t>
            </a:r>
            <a:endParaRPr sz="1200" dirty="0">
              <a:ea typeface="Lato"/>
              <a:cs typeface="Lato"/>
              <a:sym typeface="Lato"/>
            </a:endParaRPr>
          </a:p>
          <a:p>
            <a:pPr marL="0" indent="0">
              <a:spcBef>
                <a:spcPts val="675"/>
              </a:spcBef>
              <a:buNone/>
            </a:pPr>
            <a:endParaRPr dirty="0"/>
          </a:p>
        </p:txBody>
      </p:sp>
      <p:pic>
        <p:nvPicPr>
          <p:cNvPr id="2" name="Image 1"/>
          <p:cNvPicPr>
            <a:picLocks noChangeAspect="1"/>
          </p:cNvPicPr>
          <p:nvPr/>
        </p:nvPicPr>
        <p:blipFill>
          <a:blip r:embed="rId3"/>
          <a:stretch>
            <a:fillRect/>
          </a:stretch>
        </p:blipFill>
        <p:spPr>
          <a:xfrm>
            <a:off x="7896757" y="310785"/>
            <a:ext cx="869579" cy="831495"/>
          </a:xfrm>
          <a:prstGeom prst="rect">
            <a:avLst/>
          </a:prstGeom>
        </p:spPr>
      </p:pic>
      <p:sp>
        <p:nvSpPr>
          <p:cNvPr id="9" name="Espace réservé du numéro de diapositive 5"/>
          <p:cNvSpPr>
            <a:spLocks noGrp="1"/>
          </p:cNvSpPr>
          <p:nvPr>
            <p:ph type="sldNum" sz="quarter" idx="12"/>
          </p:nvPr>
        </p:nvSpPr>
        <p:spPr>
          <a:xfrm>
            <a:off x="7596336" y="4803998"/>
            <a:ext cx="1170000" cy="339502"/>
          </a:xfrm>
        </p:spPr>
        <p:txBody>
          <a:bodyPr/>
          <a:lstStyle/>
          <a:p>
            <a:fld id="{00000000-1234-1234-1234-123412341234}" type="slidenum">
              <a:rPr lang="fr-FR" smtClean="0"/>
              <a:pPr/>
              <a:t>16</a:t>
            </a:fld>
            <a:endParaRPr lang="fr-FR" dirty="0"/>
          </a:p>
        </p:txBody>
      </p:sp>
      <p:sp>
        <p:nvSpPr>
          <p:cNvPr id="10" name="Google Shape;97;p3"/>
          <p:cNvSpPr txBox="1">
            <a:spLocks/>
          </p:cNvSpPr>
          <p:nvPr/>
        </p:nvSpPr>
        <p:spPr bwMode="gray">
          <a:xfrm>
            <a:off x="3271027" y="149576"/>
            <a:ext cx="5635650"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lgn="l">
              <a:buSzPts val="4400"/>
            </a:pPr>
            <a:r>
              <a:rPr lang="fr-FR" sz="2000" dirty="0">
                <a:latin typeface="+mn-lt"/>
                <a:ea typeface="Lato"/>
                <a:cs typeface="Lato"/>
                <a:sym typeface="Lato"/>
              </a:rPr>
              <a:t>MSCA Postdoctoral Fellowships</a:t>
            </a: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grpSp>
        <p:nvGrpSpPr>
          <p:cNvPr id="11" name="Groupe 10"/>
          <p:cNvGrpSpPr/>
          <p:nvPr/>
        </p:nvGrpSpPr>
        <p:grpSpPr>
          <a:xfrm>
            <a:off x="1759436" y="3826223"/>
            <a:ext cx="5625127" cy="586784"/>
            <a:chOff x="1509984" y="2496169"/>
            <a:chExt cx="5949762" cy="802770"/>
          </a:xfrm>
        </p:grpSpPr>
        <p:sp>
          <p:nvSpPr>
            <p:cNvPr id="12" name="Rectangle à coins arrondis 11"/>
            <p:cNvSpPr/>
            <p:nvPr/>
          </p:nvSpPr>
          <p:spPr>
            <a:xfrm>
              <a:off x="1509984" y="2496169"/>
              <a:ext cx="2428235" cy="80277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200" b="1" dirty="0" err="1"/>
                <a:t>European</a:t>
              </a:r>
              <a:r>
                <a:rPr lang="fr-FR" sz="1200" b="1" dirty="0"/>
                <a:t> Postdoctoral Fellowships (EPF)</a:t>
              </a:r>
            </a:p>
          </p:txBody>
        </p:sp>
        <p:sp>
          <p:nvSpPr>
            <p:cNvPr id="13" name="Rectangle à coins arrondis 12"/>
            <p:cNvSpPr/>
            <p:nvPr/>
          </p:nvSpPr>
          <p:spPr>
            <a:xfrm>
              <a:off x="4872316" y="2496170"/>
              <a:ext cx="2587430" cy="802622"/>
            </a:xfrm>
            <a:prstGeom prst="roundRect">
              <a:avLst/>
            </a:prstGeom>
            <a:solidFill>
              <a:srgbClr val="F0CA3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200" b="1" dirty="0"/>
                <a:t>Global Postdoctoral Fellowships (GPF)</a:t>
              </a:r>
            </a:p>
          </p:txBody>
        </p:sp>
      </p:grpSp>
      <p:sp>
        <p:nvSpPr>
          <p:cNvPr id="3" name="ZoneTexte 2">
            <a:extLst>
              <a:ext uri="{FF2B5EF4-FFF2-40B4-BE49-F238E27FC236}">
                <a16:creationId xmlns:a16="http://schemas.microsoft.com/office/drawing/2014/main" id="{470157E0-2628-47BF-BFD3-5328F8399921}"/>
              </a:ext>
            </a:extLst>
          </p:cNvPr>
          <p:cNvSpPr txBox="1"/>
          <p:nvPr/>
        </p:nvSpPr>
        <p:spPr>
          <a:xfrm>
            <a:off x="2483768" y="3400637"/>
            <a:ext cx="4032448" cy="276999"/>
          </a:xfrm>
          <a:prstGeom prst="rect">
            <a:avLst/>
          </a:prstGeom>
          <a:noFill/>
        </p:spPr>
        <p:txBody>
          <a:bodyPr wrap="square" rtlCol="0">
            <a:spAutoFit/>
          </a:bodyPr>
          <a:lstStyle/>
          <a:p>
            <a:pPr algn="ctr"/>
            <a:r>
              <a:rPr lang="fr-FR" sz="1200" b="1" dirty="0">
                <a:solidFill>
                  <a:srgbClr val="000091"/>
                </a:solidFill>
              </a:rPr>
              <a:t>Les deux types de projets MSCA PF</a:t>
            </a:r>
          </a:p>
        </p:txBody>
      </p:sp>
    </p:spTree>
    <p:extLst>
      <p:ext uri="{BB962C8B-B14F-4D97-AF65-F5344CB8AC3E}">
        <p14:creationId xmlns:p14="http://schemas.microsoft.com/office/powerpoint/2010/main" val="1292093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7967859" y="237125"/>
            <a:ext cx="869579" cy="831495"/>
          </a:xfrm>
          <a:prstGeom prst="rect">
            <a:avLst/>
          </a:prstGeom>
        </p:spPr>
      </p:pic>
      <p:sp>
        <p:nvSpPr>
          <p:cNvPr id="9" name="Espace réservé du numéro de diapositive 5"/>
          <p:cNvSpPr>
            <a:spLocks noGrp="1"/>
          </p:cNvSpPr>
          <p:nvPr>
            <p:ph type="sldNum" sz="quarter" idx="12"/>
          </p:nvPr>
        </p:nvSpPr>
        <p:spPr>
          <a:xfrm>
            <a:off x="7596336" y="4803998"/>
            <a:ext cx="1170000" cy="339502"/>
          </a:xfrm>
        </p:spPr>
        <p:txBody>
          <a:bodyPr/>
          <a:lstStyle/>
          <a:p>
            <a:fld id="{00000000-1234-1234-1234-123412341234}" type="slidenum">
              <a:rPr lang="fr-FR" smtClean="0"/>
              <a:pPr/>
              <a:t>17</a:t>
            </a:fld>
            <a:endParaRPr lang="fr-FR" dirty="0"/>
          </a:p>
        </p:txBody>
      </p:sp>
      <p:sp>
        <p:nvSpPr>
          <p:cNvPr id="10" name="Google Shape;97;p3"/>
          <p:cNvSpPr txBox="1">
            <a:spLocks/>
          </p:cNvSpPr>
          <p:nvPr/>
        </p:nvSpPr>
        <p:spPr bwMode="gray">
          <a:xfrm>
            <a:off x="3275856" y="145108"/>
            <a:ext cx="4608512"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buSzPts val="4400"/>
            </a:pPr>
            <a:r>
              <a:rPr lang="fr-FR" sz="2000" dirty="0">
                <a:latin typeface="+mn-lt"/>
                <a:ea typeface="Lato"/>
                <a:cs typeface="Lato"/>
                <a:sym typeface="Lato"/>
              </a:rPr>
              <a:t>European Postdoctoral </a:t>
            </a:r>
            <a:r>
              <a:rPr lang="fr-FR" sz="2000" dirty="0" err="1">
                <a:latin typeface="+mn-lt"/>
                <a:ea typeface="Lato"/>
                <a:cs typeface="Lato"/>
                <a:sym typeface="Lato"/>
              </a:rPr>
              <a:t>Fellowships</a:t>
            </a:r>
            <a:endParaRPr lang="fr-FR" sz="2000" dirty="0">
              <a:latin typeface="+mn-lt"/>
              <a:ea typeface="Lato"/>
              <a:cs typeface="Lato"/>
              <a:sym typeface="Lato"/>
            </a:endParaRP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4" name="Image 3"/>
          <p:cNvPicPr>
            <a:picLocks noChangeAspect="1"/>
          </p:cNvPicPr>
          <p:nvPr/>
        </p:nvPicPr>
        <p:blipFill>
          <a:blip r:embed="rId5"/>
          <a:stretch>
            <a:fillRect/>
          </a:stretch>
        </p:blipFill>
        <p:spPr>
          <a:xfrm>
            <a:off x="467544" y="1246859"/>
            <a:ext cx="7906661" cy="3397958"/>
          </a:xfrm>
          <a:prstGeom prst="rect">
            <a:avLst/>
          </a:prstGeom>
        </p:spPr>
      </p:pic>
      <p:sp>
        <p:nvSpPr>
          <p:cNvPr id="3" name="ZoneTexte 2"/>
          <p:cNvSpPr txBox="1"/>
          <p:nvPr/>
        </p:nvSpPr>
        <p:spPr>
          <a:xfrm>
            <a:off x="251520" y="4857051"/>
            <a:ext cx="4680520" cy="246221"/>
          </a:xfrm>
          <a:prstGeom prst="rect">
            <a:avLst/>
          </a:prstGeom>
          <a:noFill/>
        </p:spPr>
        <p:txBody>
          <a:bodyPr wrap="square" rtlCol="0">
            <a:spAutoFit/>
          </a:bodyPr>
          <a:lstStyle/>
          <a:p>
            <a:r>
              <a:rPr lang="fr-FR" sz="1000" dirty="0">
                <a:solidFill>
                  <a:srgbClr val="416484"/>
                </a:solidFill>
              </a:rPr>
              <a:t>Liste des pays associés à Horizon Europe : </a:t>
            </a:r>
            <a:r>
              <a:rPr lang="fr-FR" sz="1000" dirty="0">
                <a:hlinkClick r:id="rId6"/>
              </a:rPr>
              <a:t>ici</a:t>
            </a:r>
            <a:endParaRPr lang="fr-FR" sz="1000" dirty="0"/>
          </a:p>
        </p:txBody>
      </p:sp>
    </p:spTree>
    <p:extLst>
      <p:ext uri="{BB962C8B-B14F-4D97-AF65-F5344CB8AC3E}">
        <p14:creationId xmlns:p14="http://schemas.microsoft.com/office/powerpoint/2010/main" val="1803932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7950893" y="284367"/>
            <a:ext cx="869579" cy="831495"/>
          </a:xfrm>
          <a:prstGeom prst="rect">
            <a:avLst/>
          </a:prstGeom>
        </p:spPr>
      </p:pic>
      <p:sp>
        <p:nvSpPr>
          <p:cNvPr id="9" name="Espace réservé du numéro de diapositive 5"/>
          <p:cNvSpPr>
            <a:spLocks noGrp="1"/>
          </p:cNvSpPr>
          <p:nvPr>
            <p:ph type="sldNum" sz="quarter" idx="12"/>
          </p:nvPr>
        </p:nvSpPr>
        <p:spPr>
          <a:xfrm>
            <a:off x="7596336" y="4803998"/>
            <a:ext cx="1170000" cy="339502"/>
          </a:xfrm>
        </p:spPr>
        <p:txBody>
          <a:bodyPr/>
          <a:lstStyle/>
          <a:p>
            <a:fld id="{00000000-1234-1234-1234-123412341234}" type="slidenum">
              <a:rPr lang="fr-FR" smtClean="0"/>
              <a:pPr/>
              <a:t>18</a:t>
            </a:fld>
            <a:endParaRPr lang="fr-FR" dirty="0"/>
          </a:p>
        </p:txBody>
      </p:sp>
      <p:sp>
        <p:nvSpPr>
          <p:cNvPr id="10" name="Google Shape;97;p3"/>
          <p:cNvSpPr txBox="1">
            <a:spLocks/>
          </p:cNvSpPr>
          <p:nvPr/>
        </p:nvSpPr>
        <p:spPr bwMode="gray">
          <a:xfrm>
            <a:off x="3485058" y="180729"/>
            <a:ext cx="5635650"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lgn="l">
              <a:buSzPts val="4400"/>
            </a:pPr>
            <a:r>
              <a:rPr lang="fr-FR" sz="2000" dirty="0">
                <a:latin typeface="+mn-lt"/>
                <a:ea typeface="Lato"/>
                <a:cs typeface="Lato"/>
                <a:sym typeface="Lato"/>
              </a:rPr>
              <a:t>Global Postdoctoral </a:t>
            </a:r>
            <a:r>
              <a:rPr lang="fr-FR" sz="2000" dirty="0" err="1">
                <a:latin typeface="+mn-lt"/>
                <a:ea typeface="Lato"/>
                <a:cs typeface="Lato"/>
                <a:sym typeface="Lato"/>
              </a:rPr>
              <a:t>Fellowships</a:t>
            </a:r>
            <a:endParaRPr lang="fr-FR" sz="2000" dirty="0">
              <a:latin typeface="+mn-lt"/>
              <a:ea typeface="Lato"/>
              <a:cs typeface="Lato"/>
              <a:sym typeface="Lato"/>
            </a:endParaRP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3" name="Image 2"/>
          <p:cNvPicPr>
            <a:picLocks noChangeAspect="1"/>
          </p:cNvPicPr>
          <p:nvPr/>
        </p:nvPicPr>
        <p:blipFill>
          <a:blip r:embed="rId5"/>
          <a:stretch>
            <a:fillRect/>
          </a:stretch>
        </p:blipFill>
        <p:spPr>
          <a:xfrm>
            <a:off x="835786" y="1185640"/>
            <a:ext cx="7786195" cy="3478803"/>
          </a:xfrm>
          <a:prstGeom prst="rect">
            <a:avLst/>
          </a:prstGeom>
        </p:spPr>
      </p:pic>
      <p:sp>
        <p:nvSpPr>
          <p:cNvPr id="7" name="ZoneTexte 6"/>
          <p:cNvSpPr txBox="1"/>
          <p:nvPr/>
        </p:nvSpPr>
        <p:spPr>
          <a:xfrm>
            <a:off x="251520" y="4857051"/>
            <a:ext cx="4680520" cy="246221"/>
          </a:xfrm>
          <a:prstGeom prst="rect">
            <a:avLst/>
          </a:prstGeom>
          <a:noFill/>
        </p:spPr>
        <p:txBody>
          <a:bodyPr wrap="square" rtlCol="0">
            <a:spAutoFit/>
          </a:bodyPr>
          <a:lstStyle/>
          <a:p>
            <a:r>
              <a:rPr lang="fr-FR" sz="1000" dirty="0">
                <a:solidFill>
                  <a:srgbClr val="416484"/>
                </a:solidFill>
              </a:rPr>
              <a:t>Liste des pays associés à Horizon Europe : </a:t>
            </a:r>
            <a:r>
              <a:rPr lang="fr-FR" sz="1000" dirty="0">
                <a:hlinkClick r:id="rId6"/>
              </a:rPr>
              <a:t>ici</a:t>
            </a:r>
            <a:endParaRPr lang="fr-FR" sz="1000" dirty="0"/>
          </a:p>
        </p:txBody>
      </p:sp>
    </p:spTree>
    <p:extLst>
      <p:ext uri="{BB962C8B-B14F-4D97-AF65-F5344CB8AC3E}">
        <p14:creationId xmlns:p14="http://schemas.microsoft.com/office/powerpoint/2010/main" val="1807071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7896757" y="205722"/>
            <a:ext cx="869579" cy="831495"/>
          </a:xfrm>
          <a:prstGeom prst="rect">
            <a:avLst/>
          </a:prstGeom>
        </p:spPr>
      </p:pic>
      <p:sp>
        <p:nvSpPr>
          <p:cNvPr id="9" name="Espace réservé du numéro de diapositive 5"/>
          <p:cNvSpPr>
            <a:spLocks noGrp="1"/>
          </p:cNvSpPr>
          <p:nvPr>
            <p:ph type="sldNum" sz="quarter" idx="12"/>
          </p:nvPr>
        </p:nvSpPr>
        <p:spPr>
          <a:xfrm>
            <a:off x="7596336" y="4803998"/>
            <a:ext cx="1170000" cy="339502"/>
          </a:xfrm>
        </p:spPr>
        <p:txBody>
          <a:bodyPr/>
          <a:lstStyle/>
          <a:p>
            <a:fld id="{00000000-1234-1234-1234-123412341234}" type="slidenum">
              <a:rPr lang="fr-FR" smtClean="0"/>
              <a:pPr/>
              <a:t>19</a:t>
            </a:fld>
            <a:endParaRPr lang="fr-FR" dirty="0"/>
          </a:p>
        </p:txBody>
      </p:sp>
      <p:sp>
        <p:nvSpPr>
          <p:cNvPr id="10" name="Google Shape;97;p3"/>
          <p:cNvSpPr txBox="1">
            <a:spLocks/>
          </p:cNvSpPr>
          <p:nvPr/>
        </p:nvSpPr>
        <p:spPr bwMode="gray">
          <a:xfrm>
            <a:off x="3275855" y="195078"/>
            <a:ext cx="4620901"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buSzPts val="4400"/>
            </a:pPr>
            <a:r>
              <a:rPr lang="fr-FR" sz="2000" dirty="0">
                <a:latin typeface="+mn-lt"/>
                <a:ea typeface="Lato"/>
                <a:cs typeface="Lato"/>
                <a:sym typeface="Lato"/>
              </a:rPr>
              <a:t>Les options</a:t>
            </a: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graphicFrame>
        <p:nvGraphicFramePr>
          <p:cNvPr id="7" name="Tableau 6"/>
          <p:cNvGraphicFramePr>
            <a:graphicFrameLocks noGrp="1"/>
          </p:cNvGraphicFramePr>
          <p:nvPr>
            <p:extLst/>
          </p:nvPr>
        </p:nvGraphicFramePr>
        <p:xfrm>
          <a:off x="323528" y="1283727"/>
          <a:ext cx="8303739" cy="3177328"/>
        </p:xfrm>
        <a:graphic>
          <a:graphicData uri="http://schemas.openxmlformats.org/drawingml/2006/table">
            <a:tbl>
              <a:tblPr firstRow="1" bandRow="1">
                <a:tableStyleId>{5940675A-B579-460E-94D1-54222C63F5DA}</a:tableStyleId>
              </a:tblPr>
              <a:tblGrid>
                <a:gridCol w="1296144">
                  <a:extLst>
                    <a:ext uri="{9D8B030D-6E8A-4147-A177-3AD203B41FA5}">
                      <a16:colId xmlns:a16="http://schemas.microsoft.com/office/drawing/2014/main" val="1732483818"/>
                    </a:ext>
                  </a:extLst>
                </a:gridCol>
                <a:gridCol w="3951494">
                  <a:extLst>
                    <a:ext uri="{9D8B030D-6E8A-4147-A177-3AD203B41FA5}">
                      <a16:colId xmlns:a16="http://schemas.microsoft.com/office/drawing/2014/main" val="1594129532"/>
                    </a:ext>
                  </a:extLst>
                </a:gridCol>
                <a:gridCol w="3056101">
                  <a:extLst>
                    <a:ext uri="{9D8B030D-6E8A-4147-A177-3AD203B41FA5}">
                      <a16:colId xmlns:a16="http://schemas.microsoft.com/office/drawing/2014/main" val="3829272009"/>
                    </a:ext>
                  </a:extLst>
                </a:gridCol>
              </a:tblGrid>
              <a:tr h="261408">
                <a:tc>
                  <a:txBody>
                    <a:bodyPr/>
                    <a:lstStyle/>
                    <a:p>
                      <a:pPr algn="ctr"/>
                      <a:endParaRPr lang="fr-FR" sz="1100" dirty="0">
                        <a:latin typeface="+mn-lt"/>
                      </a:endParaRPr>
                    </a:p>
                  </a:txBody>
                  <a:tcPr anchor="ctr">
                    <a:lnL w="12700" cap="flat" cmpd="sng" algn="ctr">
                      <a:no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1100" b="1" dirty="0">
                          <a:solidFill>
                            <a:schemeClr val="bg1"/>
                          </a:solidFill>
                          <a:latin typeface="+mn-lt"/>
                        </a:rPr>
                        <a:t>Secondment </a:t>
                      </a:r>
                      <a:r>
                        <a:rPr lang="fr-FR" sz="900" b="1" i="1" dirty="0">
                          <a:solidFill>
                            <a:schemeClr val="bg1"/>
                          </a:solidFill>
                          <a:latin typeface="+mn-lt"/>
                        </a:rPr>
                        <a:t>(pendant la bourse)</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solidFill>
                      <a:srgbClr val="213B8E"/>
                    </a:solidFill>
                  </a:tcPr>
                </a:tc>
                <a:tc>
                  <a:txBody>
                    <a:bodyPr/>
                    <a:lstStyle/>
                    <a:p>
                      <a:pPr algn="ctr"/>
                      <a:r>
                        <a:rPr lang="fr-FR" sz="1100" b="1" dirty="0">
                          <a:solidFill>
                            <a:schemeClr val="bg1"/>
                          </a:solidFill>
                          <a:latin typeface="+mn-lt"/>
                        </a:rPr>
                        <a:t>Non </a:t>
                      </a:r>
                      <a:r>
                        <a:rPr lang="fr-FR" sz="1100" b="1" dirty="0" err="1">
                          <a:solidFill>
                            <a:schemeClr val="bg1"/>
                          </a:solidFill>
                          <a:latin typeface="+mn-lt"/>
                        </a:rPr>
                        <a:t>academic</a:t>
                      </a:r>
                      <a:r>
                        <a:rPr lang="fr-FR" sz="1100" b="1" dirty="0">
                          <a:solidFill>
                            <a:schemeClr val="bg1"/>
                          </a:solidFill>
                          <a:latin typeface="+mn-lt"/>
                        </a:rPr>
                        <a:t> placement </a:t>
                      </a:r>
                      <a:r>
                        <a:rPr lang="fr-FR" sz="900" b="1" i="1" dirty="0">
                          <a:solidFill>
                            <a:schemeClr val="bg1"/>
                          </a:solidFill>
                          <a:latin typeface="+mn-lt"/>
                        </a:rPr>
                        <a:t>(après</a:t>
                      </a:r>
                      <a:r>
                        <a:rPr lang="fr-FR" sz="900" b="1" i="1" baseline="0" dirty="0">
                          <a:solidFill>
                            <a:schemeClr val="bg1"/>
                          </a:solidFill>
                          <a:latin typeface="+mn-lt"/>
                        </a:rPr>
                        <a:t> la bourse)</a:t>
                      </a:r>
                      <a:endParaRPr lang="fr-FR" sz="900" b="1" i="1" dirty="0">
                        <a:solidFill>
                          <a:schemeClr val="bg1"/>
                        </a:solidFill>
                        <a:latin typeface="+mn-lt"/>
                      </a:endParaRP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solidFill>
                      <a:srgbClr val="213B8E"/>
                    </a:solidFill>
                  </a:tcPr>
                </a:tc>
                <a:extLst>
                  <a:ext uri="{0D108BD9-81ED-4DB2-BD59-A6C34878D82A}">
                    <a16:rowId xmlns:a16="http://schemas.microsoft.com/office/drawing/2014/main" val="1953646339"/>
                  </a:ext>
                </a:extLst>
              </a:tr>
              <a:tr h="370840">
                <a:tc>
                  <a:txBody>
                    <a:bodyPr/>
                    <a:lstStyle/>
                    <a:p>
                      <a:pPr algn="ctr"/>
                      <a:r>
                        <a:rPr lang="fr-FR" sz="1100" b="1" i="0" kern="1200" dirty="0">
                          <a:solidFill>
                            <a:srgbClr val="213B8E"/>
                          </a:solidFill>
                          <a:latin typeface="+mn-lt"/>
                          <a:ea typeface="Hind" charset="0"/>
                          <a:cs typeface="Arial" panose="020B0604020202020204" pitchFamily="34" charset="0"/>
                        </a:rPr>
                        <a:t>Durée</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u="sng" kern="1200" dirty="0">
                          <a:solidFill>
                            <a:srgbClr val="213B8E"/>
                          </a:solidFill>
                          <a:latin typeface="+mn-lt"/>
                          <a:ea typeface="Hind" charset="0"/>
                          <a:cs typeface="Arial" panose="020B0604020202020204" pitchFamily="34" charset="0"/>
                        </a:rPr>
                        <a:t>EPF</a:t>
                      </a:r>
                      <a:r>
                        <a:rPr lang="fr-FR" sz="1100" b="0" i="0" kern="1200" dirty="0">
                          <a:solidFill>
                            <a:srgbClr val="213B8E"/>
                          </a:solidFill>
                          <a:latin typeface="+mn-lt"/>
                          <a:ea typeface="Hind" charset="0"/>
                          <a:cs typeface="Arial" panose="020B0604020202020204" pitchFamily="34" charset="0"/>
                        </a:rPr>
                        <a:t> </a:t>
                      </a:r>
                      <a:r>
                        <a:rPr lang="fr-FR" sz="1100" b="0" i="0" kern="1200" baseline="0" dirty="0">
                          <a:solidFill>
                            <a:srgbClr val="213B8E"/>
                          </a:solidFill>
                          <a:latin typeface="+mn-lt"/>
                          <a:ea typeface="Hind" charset="0"/>
                          <a:cs typeface="Arial" panose="020B0604020202020204" pitchFamily="34" charset="0"/>
                        </a:rPr>
                        <a:t>: </a:t>
                      </a:r>
                      <a:r>
                        <a:rPr lang="fr-FR" sz="1100" b="1" i="0" kern="1200" baseline="0" dirty="0">
                          <a:solidFill>
                            <a:srgbClr val="213B8E"/>
                          </a:solidFill>
                          <a:latin typeface="+mn-lt"/>
                          <a:ea typeface="Hind" charset="0"/>
                          <a:cs typeface="Arial" panose="020B0604020202020204" pitchFamily="34" charset="0"/>
                        </a:rPr>
                        <a:t>jusqu’à 1/3 </a:t>
                      </a:r>
                      <a:r>
                        <a:rPr lang="fr-FR" sz="1100" b="0" i="0" kern="1200" baseline="0" dirty="0">
                          <a:solidFill>
                            <a:srgbClr val="213B8E"/>
                          </a:solidFill>
                          <a:latin typeface="+mn-lt"/>
                          <a:ea typeface="Hind" charset="0"/>
                          <a:cs typeface="Arial" panose="020B0604020202020204" pitchFamily="34" charset="0"/>
                        </a:rPr>
                        <a:t>de la durée </a:t>
                      </a:r>
                      <a:r>
                        <a:rPr lang="fr-FR" sz="1100" b="1" i="0" kern="1200" baseline="0" dirty="0">
                          <a:solidFill>
                            <a:srgbClr val="213B8E"/>
                          </a:solidFill>
                          <a:latin typeface="+mn-lt"/>
                          <a:ea typeface="Hind" charset="0"/>
                          <a:cs typeface="Arial" panose="020B0604020202020204" pitchFamily="34" charset="0"/>
                        </a:rPr>
                        <a:t>totale</a:t>
                      </a:r>
                      <a:r>
                        <a:rPr lang="fr-FR" sz="1100" b="0" i="0" kern="1200" baseline="0" dirty="0">
                          <a:solidFill>
                            <a:srgbClr val="213B8E"/>
                          </a:solidFill>
                          <a:latin typeface="+mn-lt"/>
                          <a:ea typeface="Hind" charset="0"/>
                          <a:cs typeface="Arial" panose="020B0604020202020204" pitchFamily="34" charset="0"/>
                        </a:rPr>
                        <a:t> de la bourse</a:t>
                      </a:r>
                    </a:p>
                    <a:p>
                      <a:pPr marL="0" algn="just" defTabSz="685783" rtl="0" eaLnBrk="1" latinLnBrk="0" hangingPunct="1"/>
                      <a:r>
                        <a:rPr lang="fr-FR" sz="1100" b="0" i="0" u="sng" kern="1200" baseline="0" dirty="0">
                          <a:solidFill>
                            <a:srgbClr val="213B8E"/>
                          </a:solidFill>
                          <a:latin typeface="+mn-lt"/>
                          <a:ea typeface="Hind" charset="0"/>
                          <a:cs typeface="Arial" panose="020B0604020202020204" pitchFamily="34" charset="0"/>
                        </a:rPr>
                        <a:t>GPF</a:t>
                      </a:r>
                      <a:r>
                        <a:rPr lang="fr-FR" sz="1100" b="0" i="0" kern="1200" baseline="0" dirty="0">
                          <a:solidFill>
                            <a:srgbClr val="213B8E"/>
                          </a:solidFill>
                          <a:latin typeface="+mn-lt"/>
                          <a:ea typeface="Hind" charset="0"/>
                          <a:cs typeface="Arial" panose="020B0604020202020204" pitchFamily="34" charset="0"/>
                        </a:rPr>
                        <a:t> : </a:t>
                      </a:r>
                      <a:r>
                        <a:rPr lang="fr-FR" sz="1100" b="1" i="0" kern="1200" baseline="0" dirty="0">
                          <a:solidFill>
                            <a:srgbClr val="213B8E"/>
                          </a:solidFill>
                          <a:latin typeface="+mn-lt"/>
                          <a:ea typeface="Hind" charset="0"/>
                          <a:cs typeface="Arial" panose="020B0604020202020204" pitchFamily="34" charset="0"/>
                        </a:rPr>
                        <a:t>jusqu’à 1/3 </a:t>
                      </a:r>
                      <a:r>
                        <a:rPr lang="fr-FR" sz="1100" b="0" i="0" kern="1200" baseline="0" dirty="0">
                          <a:solidFill>
                            <a:srgbClr val="213B8E"/>
                          </a:solidFill>
                          <a:latin typeface="+mn-lt"/>
                          <a:ea typeface="Hind" charset="0"/>
                          <a:cs typeface="Arial" panose="020B0604020202020204" pitchFamily="34" charset="0"/>
                        </a:rPr>
                        <a:t>de la phase </a:t>
                      </a:r>
                      <a:r>
                        <a:rPr lang="fr-FR" sz="1100" b="1" i="0" kern="1200" baseline="0" dirty="0">
                          <a:solidFill>
                            <a:srgbClr val="213B8E"/>
                          </a:solidFill>
                          <a:latin typeface="+mn-lt"/>
                          <a:ea typeface="Hind" charset="0"/>
                          <a:cs typeface="Arial" panose="020B0604020202020204" pitchFamily="34" charset="0"/>
                        </a:rPr>
                        <a:t>aller</a:t>
                      </a:r>
                      <a:endParaRPr lang="fr-FR" sz="1100" b="1" i="0" kern="1200" dirty="0">
                        <a:solidFill>
                          <a:srgbClr val="213B8E"/>
                        </a:solidFill>
                        <a:latin typeface="+mn-lt"/>
                        <a:ea typeface="Hind" charset="0"/>
                        <a:cs typeface="Arial" panose="020B0604020202020204" pitchFamily="34" charset="0"/>
                      </a:endParaRP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Jusqu’à 6 mois</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4329542"/>
                  </a:ext>
                </a:extLst>
              </a:tr>
              <a:tr h="370840">
                <a:tc>
                  <a:txBody>
                    <a:bodyPr/>
                    <a:lstStyle/>
                    <a:p>
                      <a:pPr algn="ctr"/>
                      <a:r>
                        <a:rPr lang="fr-FR" sz="1100" b="1" i="0" kern="1200" dirty="0">
                          <a:solidFill>
                            <a:srgbClr val="213B8E"/>
                          </a:solidFill>
                          <a:latin typeface="+mn-lt"/>
                          <a:ea typeface="Hind" charset="0"/>
                          <a:cs typeface="Arial" panose="020B0604020202020204" pitchFamily="34" charset="0"/>
                        </a:rPr>
                        <a:t>Quand ?</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u="sng" kern="1200" dirty="0">
                          <a:solidFill>
                            <a:srgbClr val="213B8E"/>
                          </a:solidFill>
                          <a:latin typeface="+mn-lt"/>
                          <a:ea typeface="Hind" charset="0"/>
                          <a:cs typeface="Arial" panose="020B0604020202020204" pitchFamily="34" charset="0"/>
                        </a:rPr>
                        <a:t>EPF</a:t>
                      </a:r>
                      <a:r>
                        <a:rPr lang="fr-FR" sz="1100" b="0" i="0" kern="1200" dirty="0">
                          <a:solidFill>
                            <a:srgbClr val="213B8E"/>
                          </a:solidFill>
                          <a:latin typeface="+mn-lt"/>
                          <a:ea typeface="Hind" charset="0"/>
                          <a:cs typeface="Arial" panose="020B0604020202020204" pitchFamily="34" charset="0"/>
                        </a:rPr>
                        <a:t> : à n’importe quel</a:t>
                      </a:r>
                      <a:r>
                        <a:rPr lang="fr-FR" sz="1100" b="0" i="0" kern="1200" baseline="0" dirty="0">
                          <a:solidFill>
                            <a:srgbClr val="213B8E"/>
                          </a:solidFill>
                          <a:latin typeface="+mn-lt"/>
                          <a:ea typeface="Hind" charset="0"/>
                          <a:cs typeface="Arial" panose="020B0604020202020204" pitchFamily="34" charset="0"/>
                        </a:rPr>
                        <a:t> moment durant la bourse</a:t>
                      </a:r>
                    </a:p>
                    <a:p>
                      <a:pPr marL="0" algn="just" defTabSz="685783" rtl="0" eaLnBrk="1" latinLnBrk="0" hangingPunct="1"/>
                      <a:r>
                        <a:rPr lang="fr-FR" sz="1100" b="0" i="0" u="sng" kern="1200" baseline="0" dirty="0">
                          <a:solidFill>
                            <a:srgbClr val="213B8E"/>
                          </a:solidFill>
                          <a:latin typeface="+mn-lt"/>
                          <a:ea typeface="Hind" charset="0"/>
                          <a:cs typeface="Arial" panose="020B0604020202020204" pitchFamily="34" charset="0"/>
                        </a:rPr>
                        <a:t>GPF</a:t>
                      </a:r>
                      <a:r>
                        <a:rPr lang="fr-FR" sz="1100" b="0" i="0" kern="1200" baseline="0" dirty="0">
                          <a:solidFill>
                            <a:srgbClr val="213B8E"/>
                          </a:solidFill>
                          <a:latin typeface="+mn-lt"/>
                          <a:ea typeface="Hind" charset="0"/>
                          <a:cs typeface="Arial" panose="020B0604020202020204" pitchFamily="34" charset="0"/>
                        </a:rPr>
                        <a:t> : </a:t>
                      </a:r>
                      <a:r>
                        <a:rPr lang="fr-FR" sz="1100" b="1" i="0" kern="1200" baseline="0" dirty="0">
                          <a:solidFill>
                            <a:srgbClr val="213B8E"/>
                          </a:solidFill>
                          <a:latin typeface="+mn-lt"/>
                          <a:ea typeface="Hind" charset="0"/>
                          <a:cs typeface="Arial" panose="020B0604020202020204" pitchFamily="34" charset="0"/>
                        </a:rPr>
                        <a:t>interdit</a:t>
                      </a:r>
                      <a:r>
                        <a:rPr lang="fr-FR" sz="1100" b="0" i="0" kern="1200" baseline="0" dirty="0">
                          <a:solidFill>
                            <a:srgbClr val="213B8E"/>
                          </a:solidFill>
                          <a:latin typeface="+mn-lt"/>
                          <a:ea typeface="Hind" charset="0"/>
                          <a:cs typeface="Arial" panose="020B0604020202020204" pitchFamily="34" charset="0"/>
                        </a:rPr>
                        <a:t> durant la phase retour mais </a:t>
                      </a:r>
                      <a:r>
                        <a:rPr lang="fr-FR" sz="1100" b="1" i="0" kern="1200" baseline="0" dirty="0">
                          <a:solidFill>
                            <a:srgbClr val="213B8E"/>
                          </a:solidFill>
                          <a:latin typeface="+mn-lt"/>
                          <a:ea typeface="Hind" charset="0"/>
                          <a:cs typeface="Arial" panose="020B0604020202020204" pitchFamily="34" charset="0"/>
                        </a:rPr>
                        <a:t>possibilité</a:t>
                      </a:r>
                      <a:r>
                        <a:rPr lang="fr-FR" sz="1100" b="0" i="0" kern="1200" baseline="0" dirty="0">
                          <a:solidFill>
                            <a:srgbClr val="213B8E"/>
                          </a:solidFill>
                          <a:latin typeface="+mn-lt"/>
                          <a:ea typeface="Hind" charset="0"/>
                          <a:cs typeface="Arial" panose="020B0604020202020204" pitchFamily="34" charset="0"/>
                        </a:rPr>
                        <a:t> d’avoir jusqu’à 3 mois chez le bénéficiaire </a:t>
                      </a:r>
                      <a:r>
                        <a:rPr lang="fr-FR" sz="1100" b="1" i="0" kern="1200" baseline="0" dirty="0">
                          <a:solidFill>
                            <a:srgbClr val="213B8E"/>
                          </a:solidFill>
                          <a:latin typeface="+mn-lt"/>
                          <a:ea typeface="Hind" charset="0"/>
                          <a:cs typeface="Arial" panose="020B0604020202020204" pitchFamily="34" charset="0"/>
                        </a:rPr>
                        <a:t>au début de la bourse </a:t>
                      </a:r>
                      <a:r>
                        <a:rPr lang="fr-FR" sz="1100" b="0" i="0" kern="1200" baseline="0" dirty="0">
                          <a:solidFill>
                            <a:srgbClr val="213B8E"/>
                          </a:solidFill>
                          <a:latin typeface="+mn-lt"/>
                          <a:ea typeface="Hind" charset="0"/>
                          <a:cs typeface="Arial" panose="020B0604020202020204" pitchFamily="34" charset="0"/>
                        </a:rPr>
                        <a:t>avant d’aller chez le partenaire associé</a:t>
                      </a:r>
                      <a:endParaRPr lang="fr-FR" sz="1100" b="0" i="0" kern="1200" dirty="0">
                        <a:solidFill>
                          <a:srgbClr val="213B8E"/>
                        </a:solidFill>
                        <a:latin typeface="+mn-lt"/>
                        <a:ea typeface="Hind" charset="0"/>
                        <a:cs typeface="Arial" panose="020B0604020202020204" pitchFamily="34" charset="0"/>
                      </a:endParaRP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Période additionnelle</a:t>
                      </a:r>
                      <a:r>
                        <a:rPr lang="fr-FR" sz="1100" b="0" i="0" kern="1200" baseline="0" dirty="0">
                          <a:solidFill>
                            <a:srgbClr val="213B8E"/>
                          </a:solidFill>
                          <a:latin typeface="+mn-lt"/>
                          <a:ea typeface="Hind" charset="0"/>
                          <a:cs typeface="Arial" panose="020B0604020202020204" pitchFamily="34" charset="0"/>
                        </a:rPr>
                        <a:t> </a:t>
                      </a:r>
                      <a:r>
                        <a:rPr lang="fr-FR" sz="1100" b="1" i="0" kern="1200" baseline="0" dirty="0">
                          <a:solidFill>
                            <a:srgbClr val="213B8E"/>
                          </a:solidFill>
                          <a:latin typeface="+mn-lt"/>
                          <a:ea typeface="Hind" charset="0"/>
                          <a:cs typeface="Arial" panose="020B0604020202020204" pitchFamily="34" charset="0"/>
                        </a:rPr>
                        <a:t>après</a:t>
                      </a:r>
                      <a:r>
                        <a:rPr lang="fr-FR" sz="1100" b="0" i="0" kern="1200" baseline="0" dirty="0">
                          <a:solidFill>
                            <a:srgbClr val="213B8E"/>
                          </a:solidFill>
                          <a:latin typeface="+mn-lt"/>
                          <a:ea typeface="Hind" charset="0"/>
                          <a:cs typeface="Arial" panose="020B0604020202020204" pitchFamily="34" charset="0"/>
                        </a:rPr>
                        <a:t> la bourse</a:t>
                      </a:r>
                      <a:endParaRPr lang="fr-FR" sz="1100" b="0" i="0" kern="1200" dirty="0">
                        <a:solidFill>
                          <a:srgbClr val="213B8E"/>
                        </a:solidFill>
                        <a:latin typeface="+mn-lt"/>
                        <a:ea typeface="Hind" charset="0"/>
                        <a:cs typeface="Arial" panose="020B0604020202020204" pitchFamily="34" charset="0"/>
                      </a:endParaRP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3341197"/>
                  </a:ext>
                </a:extLst>
              </a:tr>
              <a:tr h="370840">
                <a:tc>
                  <a:txBody>
                    <a:bodyPr/>
                    <a:lstStyle/>
                    <a:p>
                      <a:pPr algn="ctr"/>
                      <a:r>
                        <a:rPr lang="fr-FR" sz="1100" b="1" i="0" kern="1200" dirty="0">
                          <a:solidFill>
                            <a:srgbClr val="213B8E"/>
                          </a:solidFill>
                          <a:latin typeface="+mn-lt"/>
                          <a:ea typeface="Hind" charset="0"/>
                          <a:cs typeface="Arial" panose="020B0604020202020204" pitchFamily="34" charset="0"/>
                        </a:rPr>
                        <a:t>Zone géographique de l’établissement d’accueil</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N’importe où dans le monde</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Etat membre de l’UE ou pays associé à Horizon Europe</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4327784"/>
                  </a:ext>
                </a:extLst>
              </a:tr>
              <a:tr h="370840">
                <a:tc>
                  <a:txBody>
                    <a:bodyPr/>
                    <a:lstStyle/>
                    <a:p>
                      <a:pPr algn="ctr"/>
                      <a:r>
                        <a:rPr lang="fr-FR" sz="1100" b="1" i="0" kern="1200" dirty="0">
                          <a:solidFill>
                            <a:srgbClr val="213B8E"/>
                          </a:solidFill>
                          <a:latin typeface="+mn-lt"/>
                          <a:ea typeface="Hind" charset="0"/>
                          <a:cs typeface="Arial" panose="020B0604020202020204" pitchFamily="34" charset="0"/>
                        </a:rPr>
                        <a:t>Secteur</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N’importe quel secteur</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Secteur </a:t>
                      </a:r>
                      <a:r>
                        <a:rPr lang="fr-FR" sz="1100" b="1" i="0" kern="1200" dirty="0">
                          <a:solidFill>
                            <a:srgbClr val="213B8E"/>
                          </a:solidFill>
                          <a:latin typeface="+mn-lt"/>
                          <a:ea typeface="Hind" charset="0"/>
                          <a:cs typeface="Arial" panose="020B0604020202020204" pitchFamily="34" charset="0"/>
                        </a:rPr>
                        <a:t>non académique</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4642734"/>
                  </a:ext>
                </a:extLst>
              </a:tr>
              <a:tr h="370840">
                <a:tc>
                  <a:txBody>
                    <a:bodyPr/>
                    <a:lstStyle/>
                    <a:p>
                      <a:pPr algn="ctr"/>
                      <a:r>
                        <a:rPr lang="fr-FR" sz="1100" b="1" i="0" kern="1200" dirty="0">
                          <a:solidFill>
                            <a:srgbClr val="213B8E"/>
                          </a:solidFill>
                          <a:latin typeface="+mn-lt"/>
                          <a:ea typeface="Hind" charset="0"/>
                          <a:cs typeface="Arial" panose="020B0604020202020204" pitchFamily="34" charset="0"/>
                        </a:rPr>
                        <a:t>Lettre d’engagement ?</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Non</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685783" rtl="0" eaLnBrk="1" latinLnBrk="0" hangingPunct="1"/>
                      <a:r>
                        <a:rPr lang="fr-FR" sz="1100" b="0" i="0" kern="1200" dirty="0">
                          <a:solidFill>
                            <a:srgbClr val="213B8E"/>
                          </a:solidFill>
                          <a:latin typeface="+mn-lt"/>
                          <a:ea typeface="Hind" charset="0"/>
                          <a:cs typeface="Arial" panose="020B0604020202020204" pitchFamily="34" charset="0"/>
                        </a:rPr>
                        <a:t>Oui</a:t>
                      </a:r>
                    </a:p>
                  </a:txBody>
                  <a:tcPr anchor="ctr">
                    <a:lnL w="12700" cap="flat" cmpd="sng" algn="ctr">
                      <a:solidFill>
                        <a:srgbClr val="213B8E"/>
                      </a:solidFill>
                      <a:prstDash val="solid"/>
                      <a:round/>
                      <a:headEnd type="none" w="med" len="med"/>
                      <a:tailEnd type="none" w="med" len="med"/>
                    </a:lnL>
                    <a:lnR w="12700" cap="flat" cmpd="sng" algn="ctr">
                      <a:solidFill>
                        <a:srgbClr val="213B8E"/>
                      </a:solidFill>
                      <a:prstDash val="solid"/>
                      <a:round/>
                      <a:headEnd type="none" w="med" len="med"/>
                      <a:tailEnd type="none" w="med" len="med"/>
                    </a:lnR>
                    <a:lnT w="12700" cap="flat" cmpd="sng" algn="ctr">
                      <a:solidFill>
                        <a:srgbClr val="213B8E"/>
                      </a:solidFill>
                      <a:prstDash val="solid"/>
                      <a:round/>
                      <a:headEnd type="none" w="med" len="med"/>
                      <a:tailEnd type="none" w="med" len="med"/>
                    </a:lnT>
                    <a:lnB w="12700" cap="flat" cmpd="sng" algn="ctr">
                      <a:solidFill>
                        <a:srgbClr val="213B8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1422592"/>
                  </a:ext>
                </a:extLst>
              </a:tr>
            </a:tbl>
          </a:graphicData>
        </a:graphic>
      </p:graphicFrame>
    </p:spTree>
    <p:extLst>
      <p:ext uri="{BB962C8B-B14F-4D97-AF65-F5344CB8AC3E}">
        <p14:creationId xmlns:p14="http://schemas.microsoft.com/office/powerpoint/2010/main" val="184599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267613"/>
            <a:ext cx="8424000" cy="720000"/>
          </a:xfrm>
        </p:spPr>
        <p:txBody>
          <a:bodyPr/>
          <a:lstStyle/>
          <a:p>
            <a:pPr algn="ctr"/>
            <a:r>
              <a:rPr lang="fr-FR" sz="2000" dirty="0"/>
              <a:t>L’équipe du Point de Contact National (PCN) AMSC</a:t>
            </a:r>
          </a:p>
        </p:txBody>
      </p:sp>
      <p:sp>
        <p:nvSpPr>
          <p:cNvPr id="4" name="Espace réservé du texte 3"/>
          <p:cNvSpPr>
            <a:spLocks noGrp="1"/>
          </p:cNvSpPr>
          <p:nvPr>
            <p:ph type="body" sz="quarter" idx="14"/>
          </p:nvPr>
        </p:nvSpPr>
        <p:spPr>
          <a:xfrm>
            <a:off x="545989" y="2041130"/>
            <a:ext cx="1691721" cy="2304256"/>
          </a:xfrm>
        </p:spPr>
        <p: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algn="ctr"/>
            <a:r>
              <a:rPr lang="fr-FR" dirty="0"/>
              <a:t>Coordinatrice </a:t>
            </a:r>
          </a:p>
          <a:p>
            <a:pPr algn="ctr"/>
            <a:r>
              <a:rPr lang="fr-FR" dirty="0"/>
              <a:t>  100% MESR</a:t>
            </a:r>
          </a:p>
          <a:p>
            <a:endParaRPr lang="fr-FR" dirty="0"/>
          </a:p>
          <a:p>
            <a:endParaRPr lang="fr-FR" dirty="0"/>
          </a:p>
          <a:p>
            <a:endParaRPr lang="fr-FR" dirty="0"/>
          </a:p>
          <a:p>
            <a:endParaRPr lang="fr-FR" dirty="0"/>
          </a:p>
          <a:p>
            <a:endParaRPr lang="fr-FR" dirty="0"/>
          </a:p>
          <a:p>
            <a:endParaRPr lang="fr-FR" dirty="0"/>
          </a:p>
          <a:p>
            <a:endParaRPr lang="fr-FR" dirty="0"/>
          </a:p>
        </p:txBody>
      </p:sp>
      <p:pic>
        <p:nvPicPr>
          <p:cNvPr id="12" name="Image 11"/>
          <p:cNvPicPr>
            <a:picLocks noChangeAspect="1"/>
          </p:cNvPicPr>
          <p:nvPr/>
        </p:nvPicPr>
        <p:blipFill>
          <a:blip r:embed="rId3"/>
          <a:stretch>
            <a:fillRect/>
          </a:stretch>
        </p:blipFill>
        <p:spPr>
          <a:xfrm>
            <a:off x="2727522" y="1915196"/>
            <a:ext cx="1447800" cy="1647825"/>
          </a:xfrm>
          <a:prstGeom prst="rect">
            <a:avLst/>
          </a:prstGeom>
        </p:spPr>
      </p:pic>
      <p:sp>
        <p:nvSpPr>
          <p:cNvPr id="5" name="Espace réservé du texte 4"/>
          <p:cNvSpPr>
            <a:spLocks noGrp="1"/>
          </p:cNvSpPr>
          <p:nvPr>
            <p:ph type="body" sz="quarter" idx="15"/>
          </p:nvPr>
        </p:nvSpPr>
        <p:spPr>
          <a:xfrm>
            <a:off x="2559751" y="2045907"/>
            <a:ext cx="1764056" cy="2304256"/>
          </a:xfrm>
        </p:spPr>
        <p: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algn="ctr"/>
            <a:r>
              <a:rPr lang="fr-FR" dirty="0"/>
              <a:t>Membre </a:t>
            </a:r>
          </a:p>
          <a:p>
            <a:pPr algn="ctr"/>
            <a:r>
              <a:rPr lang="fr-FR" dirty="0"/>
              <a:t>40% MESRI</a:t>
            </a:r>
          </a:p>
          <a:p>
            <a:pPr algn="ctr"/>
            <a:r>
              <a:rPr lang="fr-FR" dirty="0"/>
              <a:t>60% Inserm</a:t>
            </a:r>
          </a:p>
        </p:txBody>
      </p:sp>
      <p:sp>
        <p:nvSpPr>
          <p:cNvPr id="6" name="Espace réservé du texte 5"/>
          <p:cNvSpPr>
            <a:spLocks noGrp="1"/>
          </p:cNvSpPr>
          <p:nvPr>
            <p:ph type="body" sz="quarter" idx="16"/>
          </p:nvPr>
        </p:nvSpPr>
        <p:spPr>
          <a:xfrm>
            <a:off x="6714144" y="2211711"/>
            <a:ext cx="1764384" cy="2304256"/>
          </a:xfrm>
        </p:spPr>
        <p:txBody>
          <a:bodyPr/>
          <a:lstStyle/>
          <a:p>
            <a:endParaRPr lang="fr-FR" dirty="0"/>
          </a:p>
          <a:p>
            <a:endParaRPr lang="fr-FR" dirty="0"/>
          </a:p>
          <a:p>
            <a:endParaRPr lang="fr-FR" dirty="0"/>
          </a:p>
          <a:p>
            <a:endParaRPr lang="fr-FR" dirty="0"/>
          </a:p>
          <a:p>
            <a:endParaRPr lang="fr-FR" dirty="0"/>
          </a:p>
          <a:p>
            <a:endParaRPr lang="fr-FR" dirty="0"/>
          </a:p>
          <a:p>
            <a:endParaRPr lang="fr-FR" dirty="0"/>
          </a:p>
          <a:p>
            <a:pPr algn="ctr"/>
            <a:r>
              <a:rPr lang="fr-FR" dirty="0"/>
              <a:t>Membre</a:t>
            </a:r>
          </a:p>
          <a:p>
            <a:pPr algn="ctr"/>
            <a:r>
              <a:rPr lang="fr-FR" dirty="0"/>
              <a:t>40% MESRI</a:t>
            </a:r>
          </a:p>
          <a:p>
            <a:pPr algn="ctr"/>
            <a:r>
              <a:rPr lang="fr-FR" dirty="0"/>
              <a:t>60% CNRS</a:t>
            </a:r>
          </a:p>
        </p:txBody>
      </p:sp>
      <p:sp>
        <p:nvSpPr>
          <p:cNvPr id="8" name="Espace réservé du numéro de diapositive 7"/>
          <p:cNvSpPr>
            <a:spLocks noGrp="1"/>
          </p:cNvSpPr>
          <p:nvPr>
            <p:ph type="sldNum" sz="quarter" idx="12"/>
          </p:nvPr>
        </p:nvSpPr>
        <p:spPr/>
        <p:txBody>
          <a:bodyPr/>
          <a:lstStyle/>
          <a:p>
            <a:fld id="{733122C9-A0B9-462F-8757-0847AD287B63}" type="slidenum">
              <a:rPr lang="fr-FR" sz="1400"/>
              <a:pPr/>
              <a:t>2</a:t>
            </a:fld>
            <a:endParaRPr lang="fr-FR" sz="1400" dirty="0"/>
          </a:p>
        </p:txBody>
      </p:sp>
      <p:pic>
        <p:nvPicPr>
          <p:cNvPr id="14" name="Image 13"/>
          <p:cNvPicPr>
            <a:picLocks noChangeAspect="1"/>
          </p:cNvPicPr>
          <p:nvPr/>
        </p:nvPicPr>
        <p:blipFill>
          <a:blip r:embed="rId4"/>
          <a:stretch>
            <a:fillRect/>
          </a:stretch>
        </p:blipFill>
        <p:spPr>
          <a:xfrm>
            <a:off x="6738348" y="1874695"/>
            <a:ext cx="1447800" cy="1685925"/>
          </a:xfrm>
          <a:prstGeom prst="rect">
            <a:avLst/>
          </a:prstGeom>
        </p:spPr>
      </p:pic>
      <p:sp>
        <p:nvSpPr>
          <p:cNvPr id="9" name="Espace réservé du texte 5"/>
          <p:cNvSpPr>
            <a:spLocks noGrp="1"/>
          </p:cNvSpPr>
          <p:nvPr>
            <p:ph type="body" sz="quarter" idx="16"/>
          </p:nvPr>
        </p:nvSpPr>
        <p:spPr>
          <a:xfrm>
            <a:off x="4577588" y="2016226"/>
            <a:ext cx="1764384" cy="2304256"/>
          </a:xfrm>
        </p:spPr>
        <p: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algn="ctr"/>
            <a:r>
              <a:rPr lang="fr-FR" dirty="0"/>
              <a:t>Membre</a:t>
            </a:r>
          </a:p>
          <a:p>
            <a:pPr algn="ctr"/>
            <a:r>
              <a:rPr lang="fr-FR" dirty="0"/>
              <a:t>40% MESRI</a:t>
            </a:r>
          </a:p>
          <a:p>
            <a:pPr algn="ctr"/>
            <a:r>
              <a:rPr lang="fr-FR" dirty="0"/>
              <a:t>60% UCA</a:t>
            </a:r>
          </a:p>
        </p:txBody>
      </p:sp>
      <p:pic>
        <p:nvPicPr>
          <p:cNvPr id="11" name="Image 10"/>
          <p:cNvPicPr>
            <a:picLocks noChangeAspect="1"/>
          </p:cNvPicPr>
          <p:nvPr/>
        </p:nvPicPr>
        <p:blipFill>
          <a:blip r:embed="rId5"/>
          <a:stretch>
            <a:fillRect/>
          </a:stretch>
        </p:blipFill>
        <p:spPr>
          <a:xfrm>
            <a:off x="691727" y="1956672"/>
            <a:ext cx="1485900" cy="1676400"/>
          </a:xfrm>
          <a:prstGeom prst="rect">
            <a:avLst/>
          </a:prstGeom>
        </p:spPr>
      </p:pic>
      <p:sp>
        <p:nvSpPr>
          <p:cNvPr id="15" name="ZoneTexte 14"/>
          <p:cNvSpPr txBox="1"/>
          <p:nvPr/>
        </p:nvSpPr>
        <p:spPr>
          <a:xfrm>
            <a:off x="4734354" y="3315094"/>
            <a:ext cx="1455205" cy="261610"/>
          </a:xfrm>
          <a:prstGeom prst="rect">
            <a:avLst/>
          </a:prstGeom>
          <a:noFill/>
        </p:spPr>
        <p:txBody>
          <a:bodyPr wrap="square" rtlCol="0">
            <a:spAutoFit/>
          </a:bodyPr>
          <a:lstStyle/>
          <a:p>
            <a:pPr algn="ctr"/>
            <a:r>
              <a:rPr lang="fr-FR" sz="1100" dirty="0">
                <a:solidFill>
                  <a:srgbClr val="000091"/>
                </a:solidFill>
              </a:rPr>
              <a:t>Vanessa TIXIER</a:t>
            </a:r>
          </a:p>
        </p:txBody>
      </p:sp>
      <p:pic>
        <p:nvPicPr>
          <p:cNvPr id="23" name="Imag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528" y="180730"/>
            <a:ext cx="918264" cy="674465"/>
          </a:xfrm>
          <a:prstGeom prst="rect">
            <a:avLst/>
          </a:prstGeom>
        </p:spPr>
      </p:pic>
      <p:pic>
        <p:nvPicPr>
          <p:cNvPr id="18" name="Imag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5738" y="1945467"/>
            <a:ext cx="1056117" cy="1306652"/>
          </a:xfrm>
          <a:prstGeom prst="rect">
            <a:avLst/>
          </a:prstGeom>
        </p:spPr>
      </p:pic>
      <p:cxnSp>
        <p:nvCxnSpPr>
          <p:cNvPr id="7" name="Connecteur droit 6">
            <a:extLst>
              <a:ext uri="{FF2B5EF4-FFF2-40B4-BE49-F238E27FC236}">
                <a16:creationId xmlns:a16="http://schemas.microsoft.com/office/drawing/2014/main" id="{F4244D55-9607-435A-A32C-7E83C89C9F8E}"/>
              </a:ext>
            </a:extLst>
          </p:cNvPr>
          <p:cNvCxnSpPr/>
          <p:nvPr/>
        </p:nvCxnSpPr>
        <p:spPr>
          <a:xfrm>
            <a:off x="2345191" y="1794102"/>
            <a:ext cx="0" cy="2192111"/>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281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691680" y="1219384"/>
            <a:ext cx="5629792" cy="2837404"/>
          </a:xfrm>
          <a:prstGeom prst="rect">
            <a:avLst/>
          </a:prstGeom>
        </p:spPr>
      </p:pic>
      <p:sp>
        <p:nvSpPr>
          <p:cNvPr id="7" name="Espace réservé du numéro de diapositive 5"/>
          <p:cNvSpPr txBox="1">
            <a:spLocks/>
          </p:cNvSpPr>
          <p:nvPr/>
        </p:nvSpPr>
        <p:spPr bwMode="gray">
          <a:xfrm>
            <a:off x="7596336" y="4803998"/>
            <a:ext cx="1170000" cy="339502"/>
          </a:xfrm>
          <a:prstGeom prst="rect">
            <a:avLst/>
          </a:prstGeom>
          <a:noFill/>
          <a:ln>
            <a:noFill/>
          </a:ln>
        </p:spPr>
        <p:txBody>
          <a:bodyPr spcFirstLastPara="1" wrap="square" lIns="91425" tIns="45700" rIns="91425" bIns="45700" anchor="ctr" anchorCtr="0">
            <a:noAutofit/>
          </a:bodyPr>
          <a:lstStyle>
            <a:defPPr>
              <a:defRPr lang="fr-FR"/>
            </a:defPPr>
            <a:lvl1pPr marL="0" lvl="0" indent="0" algn="r" defTabSz="914400" rtl="0" eaLnBrk="1" latinLnBrk="0" hangingPunct="1">
              <a:spcBef>
                <a:spcPts val="0"/>
              </a:spcBef>
              <a:buNone/>
              <a:defRPr sz="1600" kern="1200">
                <a:solidFill>
                  <a:schemeClr val="tx2"/>
                </a:solidFill>
                <a:latin typeface="+mn-lt"/>
                <a:ea typeface="+mn-ea"/>
                <a:cs typeface="+mn-cs"/>
              </a:defRPr>
            </a:lvl1pPr>
            <a:lvl2pPr marL="0" lvl="1" indent="0" algn="r" defTabSz="914400" rtl="0" eaLnBrk="1" latinLnBrk="0" hangingPunct="1">
              <a:spcBef>
                <a:spcPts val="0"/>
              </a:spcBef>
              <a:buNone/>
              <a:defRPr sz="1800" kern="1200">
                <a:solidFill>
                  <a:schemeClr val="tx1"/>
                </a:solidFill>
                <a:latin typeface="+mn-lt"/>
                <a:ea typeface="+mn-ea"/>
                <a:cs typeface="+mn-cs"/>
              </a:defRPr>
            </a:lvl2pPr>
            <a:lvl3pPr marL="0" lvl="2" indent="0" algn="r" defTabSz="914400" rtl="0" eaLnBrk="1" latinLnBrk="0" hangingPunct="1">
              <a:spcBef>
                <a:spcPts val="0"/>
              </a:spcBef>
              <a:buNone/>
              <a:defRPr sz="1800" kern="1200">
                <a:solidFill>
                  <a:schemeClr val="tx1"/>
                </a:solidFill>
                <a:latin typeface="+mn-lt"/>
                <a:ea typeface="+mn-ea"/>
                <a:cs typeface="+mn-cs"/>
              </a:defRPr>
            </a:lvl3pPr>
            <a:lvl4pPr marL="0" lvl="3" indent="0" algn="r" defTabSz="914400" rtl="0" eaLnBrk="1" latinLnBrk="0" hangingPunct="1">
              <a:spcBef>
                <a:spcPts val="0"/>
              </a:spcBef>
              <a:buNone/>
              <a:defRPr sz="1800" kern="1200">
                <a:solidFill>
                  <a:schemeClr val="tx1"/>
                </a:solidFill>
                <a:latin typeface="+mn-lt"/>
                <a:ea typeface="+mn-ea"/>
                <a:cs typeface="+mn-cs"/>
              </a:defRPr>
            </a:lvl4pPr>
            <a:lvl5pPr marL="0" lvl="4" indent="0" algn="r" defTabSz="914400" rtl="0" eaLnBrk="1" latinLnBrk="0" hangingPunct="1">
              <a:spcBef>
                <a:spcPts val="0"/>
              </a:spcBef>
              <a:buNone/>
              <a:defRPr sz="1800" kern="1200">
                <a:solidFill>
                  <a:schemeClr val="tx1"/>
                </a:solidFill>
                <a:latin typeface="+mn-lt"/>
                <a:ea typeface="+mn-ea"/>
                <a:cs typeface="+mn-cs"/>
              </a:defRPr>
            </a:lvl5pPr>
            <a:lvl6pPr marL="0" lvl="5" indent="0" algn="r" defTabSz="914400" rtl="0" eaLnBrk="1" latinLnBrk="0" hangingPunct="1">
              <a:spcBef>
                <a:spcPts val="0"/>
              </a:spcBef>
              <a:buNone/>
              <a:defRPr sz="1800" kern="1200">
                <a:solidFill>
                  <a:schemeClr val="tx1"/>
                </a:solidFill>
                <a:latin typeface="+mn-lt"/>
                <a:ea typeface="+mn-ea"/>
                <a:cs typeface="+mn-cs"/>
              </a:defRPr>
            </a:lvl6pPr>
            <a:lvl7pPr marL="0" lvl="6" indent="0" algn="r" defTabSz="914400" rtl="0" eaLnBrk="1" latinLnBrk="0" hangingPunct="1">
              <a:spcBef>
                <a:spcPts val="0"/>
              </a:spcBef>
              <a:buNone/>
              <a:defRPr sz="1800" kern="1200">
                <a:solidFill>
                  <a:schemeClr val="tx1"/>
                </a:solidFill>
                <a:latin typeface="+mn-lt"/>
                <a:ea typeface="+mn-ea"/>
                <a:cs typeface="+mn-cs"/>
              </a:defRPr>
            </a:lvl7pPr>
            <a:lvl8pPr marL="0" lvl="7" indent="0" algn="r" defTabSz="914400" rtl="0" eaLnBrk="1" latinLnBrk="0" hangingPunct="1">
              <a:spcBef>
                <a:spcPts val="0"/>
              </a:spcBef>
              <a:buNone/>
              <a:defRPr sz="1800" kern="1200">
                <a:solidFill>
                  <a:schemeClr val="tx1"/>
                </a:solidFill>
                <a:latin typeface="+mn-lt"/>
                <a:ea typeface="+mn-ea"/>
                <a:cs typeface="+mn-cs"/>
              </a:defRPr>
            </a:lvl8pPr>
            <a:lvl9pPr marL="0" lvl="8" indent="0" algn="r" defTabSz="914400" rtl="0" eaLnBrk="1" latinLnBrk="0" hangingPunct="1">
              <a:spcBef>
                <a:spcPts val="0"/>
              </a:spcBef>
              <a:buNone/>
              <a:defRPr sz="1800" kern="1200">
                <a:solidFill>
                  <a:schemeClr val="tx1"/>
                </a:solidFill>
                <a:latin typeface="+mn-lt"/>
                <a:ea typeface="+mn-ea"/>
                <a:cs typeface="+mn-cs"/>
              </a:defRPr>
            </a:lvl9pPr>
          </a:lstStyle>
          <a:p>
            <a:fld id="{00000000-1234-1234-1234-123412341234}" type="slidenum">
              <a:rPr lang="fr-FR" smtClean="0"/>
              <a:pPr/>
              <a:t>20</a:t>
            </a:fld>
            <a:endParaRPr lang="fr-FR" dirty="0"/>
          </a:p>
        </p:txBody>
      </p:sp>
      <p:sp>
        <p:nvSpPr>
          <p:cNvPr id="9" name="Google Shape;97;p3"/>
          <p:cNvSpPr txBox="1">
            <a:spLocks/>
          </p:cNvSpPr>
          <p:nvPr/>
        </p:nvSpPr>
        <p:spPr bwMode="gray">
          <a:xfrm>
            <a:off x="3328838" y="179325"/>
            <a:ext cx="4411514"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buSzPts val="4400"/>
            </a:pPr>
            <a:r>
              <a:rPr lang="fr-FR" sz="1900" dirty="0">
                <a:latin typeface="+mn-lt"/>
                <a:ea typeface="Lato"/>
                <a:cs typeface="Lato"/>
                <a:sym typeface="Lato"/>
              </a:rPr>
              <a:t>Financement</a:t>
            </a:r>
          </a:p>
        </p:txBody>
      </p:sp>
      <p:sp>
        <p:nvSpPr>
          <p:cNvPr id="11" name="Rectangle 10"/>
          <p:cNvSpPr/>
          <p:nvPr/>
        </p:nvSpPr>
        <p:spPr>
          <a:xfrm>
            <a:off x="1763688" y="3208726"/>
            <a:ext cx="720000" cy="80318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courbée vers le haut 11"/>
          <p:cNvSpPr/>
          <p:nvPr/>
        </p:nvSpPr>
        <p:spPr>
          <a:xfrm rot="1001233">
            <a:off x="568837" y="3416677"/>
            <a:ext cx="1139829" cy="323339"/>
          </a:xfrm>
          <a:prstGeom prst="curvedUpArrow">
            <a:avLst/>
          </a:prstGeom>
          <a:solidFill>
            <a:srgbClr val="C0000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solidFill>
                <a:schemeClr val="tx1"/>
              </a:solidFill>
            </a:endParaRPr>
          </a:p>
        </p:txBody>
      </p:sp>
      <p:pic>
        <p:nvPicPr>
          <p:cNvPr id="6" name="Image 5"/>
          <p:cNvPicPr>
            <a:picLocks noChangeAspect="1"/>
          </p:cNvPicPr>
          <p:nvPr/>
        </p:nvPicPr>
        <p:blipFill rotWithShape="1">
          <a:blip r:embed="rId4"/>
          <a:srcRect b="3062"/>
          <a:stretch/>
        </p:blipFill>
        <p:spPr>
          <a:xfrm>
            <a:off x="7757131" y="188565"/>
            <a:ext cx="1013595" cy="939529"/>
          </a:xfrm>
          <a:prstGeom prst="rect">
            <a:avLst/>
          </a:prstGeom>
        </p:spPr>
      </p:pic>
      <p:sp>
        <p:nvSpPr>
          <p:cNvPr id="13" name="ZoneTexte 12"/>
          <p:cNvSpPr txBox="1"/>
          <p:nvPr/>
        </p:nvSpPr>
        <p:spPr>
          <a:xfrm>
            <a:off x="287524" y="4289769"/>
            <a:ext cx="8568952" cy="430887"/>
          </a:xfrm>
          <a:prstGeom prst="rect">
            <a:avLst/>
          </a:prstGeom>
          <a:noFill/>
        </p:spPr>
        <p:txBody>
          <a:bodyPr wrap="square" rtlCol="0">
            <a:spAutoFit/>
          </a:bodyPr>
          <a:lstStyle/>
          <a:p>
            <a:pPr algn="ctr"/>
            <a:r>
              <a:rPr lang="fr-FR" sz="1100" b="1" dirty="0">
                <a:solidFill>
                  <a:srgbClr val="002060"/>
                </a:solidFill>
              </a:rPr>
              <a:t>AAP 2024 : </a:t>
            </a:r>
            <a:r>
              <a:rPr lang="fr-FR" sz="1100" dirty="0">
                <a:solidFill>
                  <a:srgbClr val="002060"/>
                </a:solidFill>
              </a:rPr>
              <a:t>pour 1 post-doctorant (éligible à la </a:t>
            </a:r>
            <a:r>
              <a:rPr lang="fr-FR" sz="1100" i="1" dirty="0">
                <a:solidFill>
                  <a:srgbClr val="002060"/>
                </a:solidFill>
              </a:rPr>
              <a:t>Family </a:t>
            </a:r>
            <a:r>
              <a:rPr lang="fr-FR" sz="1100" i="1" dirty="0" err="1">
                <a:solidFill>
                  <a:srgbClr val="002060"/>
                </a:solidFill>
              </a:rPr>
              <a:t>allowance</a:t>
            </a:r>
            <a:r>
              <a:rPr lang="fr-FR" sz="1100" dirty="0">
                <a:solidFill>
                  <a:srgbClr val="002060"/>
                </a:solidFill>
              </a:rPr>
              <a:t>) pendant 24 mois en France (EF)</a:t>
            </a:r>
          </a:p>
          <a:p>
            <a:pPr algn="ctr"/>
            <a:r>
              <a:rPr lang="fr-FR" sz="1100" dirty="0">
                <a:solidFill>
                  <a:srgbClr val="002060"/>
                </a:solidFill>
                <a:sym typeface="Wingdings" panose="05000000000000000000" pitchFamily="2" charset="2"/>
              </a:rPr>
              <a:t> 242 260,56 </a:t>
            </a:r>
            <a:r>
              <a:rPr lang="fr-FR" sz="1100" dirty="0">
                <a:solidFill>
                  <a:srgbClr val="002060"/>
                </a:solidFill>
              </a:rPr>
              <a:t>€ dont 39 600 € de contribution aux coûts de RTN et de management / indirects </a:t>
            </a:r>
          </a:p>
        </p:txBody>
      </p:sp>
      <p:pic>
        <p:nvPicPr>
          <p:cNvPr id="14" name="Imag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
        <p:nvSpPr>
          <p:cNvPr id="15" name="ZoneTexte 14">
            <a:extLst>
              <a:ext uri="{FF2B5EF4-FFF2-40B4-BE49-F238E27FC236}">
                <a16:creationId xmlns:a16="http://schemas.microsoft.com/office/drawing/2014/main" id="{A6B8FD1C-B377-4098-A94A-FF5D7FEB6FBD}"/>
              </a:ext>
            </a:extLst>
          </p:cNvPr>
          <p:cNvSpPr txBox="1"/>
          <p:nvPr/>
        </p:nvSpPr>
        <p:spPr>
          <a:xfrm>
            <a:off x="62580" y="2543182"/>
            <a:ext cx="1440160" cy="600164"/>
          </a:xfrm>
          <a:prstGeom prst="rect">
            <a:avLst/>
          </a:prstGeom>
          <a:solidFill>
            <a:schemeClr val="accent5">
              <a:lumMod val="20000"/>
              <a:lumOff val="80000"/>
            </a:schemeClr>
          </a:solidFill>
          <a:ln>
            <a:solidFill>
              <a:srgbClr val="C00000"/>
            </a:solidFill>
          </a:ln>
        </p:spPr>
        <p:txBody>
          <a:bodyPr wrap="square" rtlCol="0">
            <a:spAutoFit/>
          </a:bodyPr>
          <a:lstStyle/>
          <a:p>
            <a:pPr algn="ctr"/>
            <a:r>
              <a:rPr lang="fr-FR" sz="1100" dirty="0">
                <a:solidFill>
                  <a:srgbClr val="002060"/>
                </a:solidFill>
              </a:rPr>
              <a:t>Coefficient correcteur pour la France: </a:t>
            </a:r>
            <a:r>
              <a:rPr lang="fr-FR" sz="1100" b="1" dirty="0">
                <a:solidFill>
                  <a:srgbClr val="C00000"/>
                </a:solidFill>
              </a:rPr>
              <a:t>118,1%</a:t>
            </a:r>
            <a:r>
              <a:rPr lang="fr-FR" sz="1100" dirty="0">
                <a:solidFill>
                  <a:srgbClr val="002060"/>
                </a:solidFill>
              </a:rPr>
              <a:t> </a:t>
            </a:r>
          </a:p>
        </p:txBody>
      </p:sp>
      <p:sp>
        <p:nvSpPr>
          <p:cNvPr id="16" name="ZoneTexte 15">
            <a:extLst>
              <a:ext uri="{FF2B5EF4-FFF2-40B4-BE49-F238E27FC236}">
                <a16:creationId xmlns:a16="http://schemas.microsoft.com/office/drawing/2014/main" id="{EB6118A5-C941-46AC-97D6-23EB115BD81E}"/>
              </a:ext>
            </a:extLst>
          </p:cNvPr>
          <p:cNvSpPr txBox="1"/>
          <p:nvPr/>
        </p:nvSpPr>
        <p:spPr>
          <a:xfrm>
            <a:off x="1822528" y="3462642"/>
            <a:ext cx="638348" cy="253916"/>
          </a:xfrm>
          <a:prstGeom prst="rect">
            <a:avLst/>
          </a:prstGeom>
          <a:solidFill>
            <a:srgbClr val="BBDDFF"/>
          </a:solidFill>
        </p:spPr>
        <p:txBody>
          <a:bodyPr wrap="square" rtlCol="0">
            <a:spAutoFit/>
          </a:bodyPr>
          <a:lstStyle/>
          <a:p>
            <a:pPr algn="ctr"/>
            <a:r>
              <a:rPr lang="fr-FR" sz="1050" b="1" dirty="0">
                <a:solidFill>
                  <a:srgbClr val="C00000"/>
                </a:solidFill>
              </a:rPr>
              <a:t>5990 €</a:t>
            </a:r>
          </a:p>
        </p:txBody>
      </p:sp>
      <p:sp>
        <p:nvSpPr>
          <p:cNvPr id="17" name="ZoneTexte 16">
            <a:extLst>
              <a:ext uri="{FF2B5EF4-FFF2-40B4-BE49-F238E27FC236}">
                <a16:creationId xmlns:a16="http://schemas.microsoft.com/office/drawing/2014/main" id="{D2190DE2-350B-48FD-B801-5E7357027CD3}"/>
              </a:ext>
            </a:extLst>
          </p:cNvPr>
          <p:cNvSpPr txBox="1"/>
          <p:nvPr/>
        </p:nvSpPr>
        <p:spPr>
          <a:xfrm>
            <a:off x="2580228" y="3462642"/>
            <a:ext cx="638348" cy="253916"/>
          </a:xfrm>
          <a:prstGeom prst="rect">
            <a:avLst/>
          </a:prstGeom>
          <a:solidFill>
            <a:srgbClr val="BBDDFF"/>
          </a:solidFill>
        </p:spPr>
        <p:txBody>
          <a:bodyPr wrap="square" rtlCol="0">
            <a:spAutoFit/>
          </a:bodyPr>
          <a:lstStyle/>
          <a:p>
            <a:pPr algn="ctr"/>
            <a:r>
              <a:rPr lang="fr-FR" sz="1050" b="1" dirty="0">
                <a:solidFill>
                  <a:srgbClr val="C00000"/>
                </a:solidFill>
              </a:rPr>
              <a:t>710 €</a:t>
            </a:r>
          </a:p>
        </p:txBody>
      </p:sp>
      <p:sp>
        <p:nvSpPr>
          <p:cNvPr id="18" name="ZoneTexte 17">
            <a:extLst>
              <a:ext uri="{FF2B5EF4-FFF2-40B4-BE49-F238E27FC236}">
                <a16:creationId xmlns:a16="http://schemas.microsoft.com/office/drawing/2014/main" id="{929D6828-46D3-4541-8320-53C1B1C504C3}"/>
              </a:ext>
            </a:extLst>
          </p:cNvPr>
          <p:cNvSpPr txBox="1"/>
          <p:nvPr/>
        </p:nvSpPr>
        <p:spPr>
          <a:xfrm>
            <a:off x="4139952" y="3208726"/>
            <a:ext cx="672538" cy="253916"/>
          </a:xfrm>
          <a:prstGeom prst="rect">
            <a:avLst/>
          </a:prstGeom>
          <a:solidFill>
            <a:srgbClr val="BBDDFF"/>
          </a:solidFill>
        </p:spPr>
        <p:txBody>
          <a:bodyPr wrap="square" rtlCol="0">
            <a:spAutoFit/>
          </a:bodyPr>
          <a:lstStyle/>
          <a:p>
            <a:pPr algn="ctr"/>
            <a:r>
              <a:rPr lang="fr-FR" sz="1050" b="1" dirty="0">
                <a:solidFill>
                  <a:srgbClr val="C00000"/>
                </a:solidFill>
              </a:rPr>
              <a:t>6700€</a:t>
            </a:r>
          </a:p>
        </p:txBody>
      </p:sp>
    </p:spTree>
    <p:extLst>
      <p:ext uri="{BB962C8B-B14F-4D97-AF65-F5344CB8AC3E}">
        <p14:creationId xmlns:p14="http://schemas.microsoft.com/office/powerpoint/2010/main" val="1334751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3" name="Rectangle 2"/>
          <p:cNvSpPr/>
          <p:nvPr/>
        </p:nvSpPr>
        <p:spPr>
          <a:xfrm>
            <a:off x="8506239" y="4731990"/>
            <a:ext cx="334237" cy="129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Google Shape;133;g94eac6792d_0_19"/>
          <p:cNvSpPr txBox="1">
            <a:spLocks noGrp="1"/>
          </p:cNvSpPr>
          <p:nvPr>
            <p:ph type="title"/>
          </p:nvPr>
        </p:nvSpPr>
        <p:spPr>
          <a:xfrm>
            <a:off x="2123728" y="101134"/>
            <a:ext cx="6454519" cy="453706"/>
          </a:xfrm>
          <a:prstGeom prst="rect">
            <a:avLst/>
          </a:prstGeom>
        </p:spPr>
        <p:txBody>
          <a:bodyPr spcFirstLastPara="1" vert="horz" wrap="square" lIns="51427" tIns="25706" rIns="51427" bIns="25706" rtlCol="0" anchor="ctr" anchorCtr="0">
            <a:noAutofit/>
          </a:bodyPr>
          <a:lstStyle/>
          <a:p>
            <a:pPr algn="ctr">
              <a:buSzPts val="4400"/>
            </a:pPr>
            <a:br>
              <a:rPr lang="fr-FR" sz="2800" dirty="0">
                <a:latin typeface="Lato"/>
                <a:ea typeface="Lato"/>
                <a:cs typeface="Lato"/>
                <a:sym typeface="Lato"/>
              </a:rPr>
            </a:br>
            <a:r>
              <a:rPr lang="fr-FR" sz="2000" dirty="0">
                <a:latin typeface="Lato"/>
                <a:ea typeface="Lato"/>
                <a:cs typeface="Lato"/>
                <a:sym typeface="Lato"/>
              </a:rPr>
              <a:t>MSCA COFUND</a:t>
            </a:r>
            <a:endParaRPr sz="2400" dirty="0"/>
          </a:p>
        </p:txBody>
      </p:sp>
      <p:sp>
        <p:nvSpPr>
          <p:cNvPr id="134" name="Google Shape;134;g94eac6792d_0_19"/>
          <p:cNvSpPr txBox="1">
            <a:spLocks noGrp="1"/>
          </p:cNvSpPr>
          <p:nvPr>
            <p:ph type="body" idx="1"/>
          </p:nvPr>
        </p:nvSpPr>
        <p:spPr>
          <a:xfrm>
            <a:off x="310953" y="1236773"/>
            <a:ext cx="8529523" cy="3351887"/>
          </a:xfrm>
          <a:prstGeom prst="rect">
            <a:avLst/>
          </a:prstGeom>
        </p:spPr>
        <p:txBody>
          <a:bodyPr spcFirstLastPara="1" vert="horz" wrap="square" lIns="51427" tIns="25706" rIns="51427" bIns="25706" rtlCol="0" anchor="t" anchorCtr="0">
            <a:noAutofit/>
          </a:bodyPr>
          <a:lstStyle/>
          <a:p>
            <a:pPr marL="64294" indent="0" algn="just">
              <a:lnSpc>
                <a:spcPct val="100000"/>
              </a:lnSpc>
              <a:buNone/>
            </a:pPr>
            <a:r>
              <a:rPr lang="fr-FR" sz="1200" dirty="0"/>
              <a:t>Un </a:t>
            </a:r>
            <a:r>
              <a:rPr lang="fr-FR" sz="1200" b="1" dirty="0">
                <a:solidFill>
                  <a:srgbClr val="D46D06"/>
                </a:solidFill>
              </a:rPr>
              <a:t>projet mono-bénéficiaire </a:t>
            </a:r>
            <a:r>
              <a:rPr lang="fr-FR" sz="1200" dirty="0">
                <a:solidFill>
                  <a:srgbClr val="000091"/>
                </a:solidFill>
              </a:rPr>
              <a:t>permettant de </a:t>
            </a:r>
            <a:r>
              <a:rPr lang="fr-FR" sz="1200" b="1" dirty="0">
                <a:solidFill>
                  <a:srgbClr val="000091"/>
                </a:solidFill>
              </a:rPr>
              <a:t>co-financer un</a:t>
            </a:r>
            <a:r>
              <a:rPr lang="fr-FR" sz="1200" b="1" dirty="0"/>
              <a:t> programme de formation et de mobilité doctorale </a:t>
            </a:r>
            <a:r>
              <a:rPr lang="fr-FR" sz="1200" dirty="0"/>
              <a:t>(</a:t>
            </a:r>
            <a:r>
              <a:rPr lang="fr-FR" sz="1200" i="1" dirty="0"/>
              <a:t>Doctoral programme</a:t>
            </a:r>
            <a:r>
              <a:rPr lang="fr-FR" sz="1200" dirty="0"/>
              <a:t>) </a:t>
            </a:r>
            <a:r>
              <a:rPr lang="fr-FR" sz="1200" b="1" dirty="0"/>
              <a:t>ou postdoctorale </a:t>
            </a:r>
            <a:r>
              <a:rPr lang="fr-FR" sz="1200" dirty="0"/>
              <a:t>(</a:t>
            </a:r>
            <a:r>
              <a:rPr lang="fr-FR" sz="1200" i="1" dirty="0"/>
              <a:t>Postdoctoral programme</a:t>
            </a:r>
            <a:r>
              <a:rPr lang="fr-FR" sz="1200" dirty="0"/>
              <a:t>) à l’échelle institutionnelle, régionale ou nationale qu’il soit nouveau ou déjà existant.</a:t>
            </a:r>
          </a:p>
          <a:p>
            <a:pPr marL="64294" indent="0" algn="just">
              <a:lnSpc>
                <a:spcPct val="100000"/>
              </a:lnSpc>
              <a:buNone/>
            </a:pPr>
            <a:endParaRPr lang="fr-FR" sz="600" dirty="0"/>
          </a:p>
          <a:p>
            <a:pPr marL="64294" indent="0" algn="just">
              <a:lnSpc>
                <a:spcPct val="100000"/>
              </a:lnSpc>
              <a:buNone/>
            </a:pPr>
            <a:r>
              <a:rPr lang="fr-FR" sz="1200" dirty="0"/>
              <a:t>Le projet COFUND est mis en œuvre par des </a:t>
            </a:r>
            <a:r>
              <a:rPr lang="fr-FR" sz="1200" b="1" dirty="0"/>
              <a:t>campagnes de recrutement de doctorants / postdoctorants (au moins 3 pour au minimum 3 mois) </a:t>
            </a:r>
            <a:r>
              <a:rPr lang="fr-FR" sz="1200" dirty="0"/>
              <a:t>qui bénéficieront d’un programme de formation par la recherche individualisé ainsi que de formations en compétences transférables. </a:t>
            </a:r>
          </a:p>
          <a:p>
            <a:pPr marL="64294" indent="0" algn="just">
              <a:lnSpc>
                <a:spcPct val="100000"/>
              </a:lnSpc>
              <a:buNone/>
            </a:pPr>
            <a:endParaRPr lang="fr-FR" sz="600" dirty="0"/>
          </a:p>
          <a:p>
            <a:pPr marL="64294" indent="0" algn="just">
              <a:lnSpc>
                <a:spcPct val="100000"/>
              </a:lnSpc>
              <a:buNone/>
            </a:pPr>
            <a:r>
              <a:rPr lang="fr-FR" sz="1200" dirty="0"/>
              <a:t>Le </a:t>
            </a:r>
            <a:r>
              <a:rPr lang="fr-FR" sz="1200" b="1" dirty="0"/>
              <a:t>Bénéficiaire unique du projet COFUND</a:t>
            </a:r>
            <a:r>
              <a:rPr lang="fr-FR" sz="1200" dirty="0"/>
              <a:t> gère les campagnes de recrutement mais le projet peut également inclure:</a:t>
            </a:r>
          </a:p>
          <a:p>
            <a:pPr algn="just">
              <a:lnSpc>
                <a:spcPct val="100000"/>
              </a:lnSpc>
            </a:pPr>
            <a:r>
              <a:rPr lang="fr-FR" sz="1200" dirty="0"/>
              <a:t>des </a:t>
            </a:r>
            <a:r>
              <a:rPr lang="fr-FR" sz="1200" b="1" dirty="0"/>
              <a:t>Partenaires Exécutants </a:t>
            </a:r>
            <a:r>
              <a:rPr lang="fr-FR" sz="1200" dirty="0"/>
              <a:t>qui recruteront au moins un doctorant / postdoctorant</a:t>
            </a:r>
          </a:p>
          <a:p>
            <a:pPr algn="just">
              <a:lnSpc>
                <a:spcPct val="100000"/>
              </a:lnSpc>
            </a:pPr>
            <a:r>
              <a:rPr lang="fr-FR" sz="1200" dirty="0"/>
              <a:t>des </a:t>
            </a:r>
            <a:r>
              <a:rPr lang="fr-FR" sz="1200" b="1" dirty="0"/>
              <a:t>Partenaires Associés </a:t>
            </a:r>
            <a:r>
              <a:rPr lang="fr-FR" sz="1200" dirty="0"/>
              <a:t>qui contribueront au programme de formation sans toutefois recruter dans le cadre du projet</a:t>
            </a:r>
          </a:p>
          <a:p>
            <a:pPr marL="64294" indent="0" algn="just">
              <a:lnSpc>
                <a:spcPct val="100000"/>
              </a:lnSpc>
              <a:buNone/>
            </a:pPr>
            <a:endParaRPr lang="fr-FR" sz="1200" dirty="0"/>
          </a:p>
          <a:p>
            <a:pPr marL="64294" indent="0" algn="just">
              <a:buNone/>
            </a:pPr>
            <a:endParaRPr lang="fr-FR" sz="700" dirty="0"/>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200" dirty="0">
              <a:ea typeface="Lato"/>
              <a:cs typeface="Lato"/>
              <a:sym typeface="Lato"/>
            </a:endParaRPr>
          </a:p>
          <a:p>
            <a:pPr marL="0" indent="0" algn="just">
              <a:lnSpc>
                <a:spcPct val="115000"/>
              </a:lnSpc>
              <a:spcBef>
                <a:spcPts val="0"/>
              </a:spcBef>
              <a:buNone/>
            </a:pPr>
            <a:endParaRPr lang="fr-FR" sz="1300" dirty="0">
              <a:latin typeface="Lato"/>
              <a:ea typeface="Lato"/>
              <a:cs typeface="Lato"/>
              <a:sym typeface="Lato"/>
            </a:endParaRPr>
          </a:p>
          <a:p>
            <a:pPr marL="0" lvl="0" indent="0">
              <a:lnSpc>
                <a:spcPct val="115000"/>
              </a:lnSpc>
              <a:spcBef>
                <a:spcPts val="0"/>
              </a:spcBef>
              <a:buClr>
                <a:srgbClr val="000000"/>
              </a:buClr>
              <a:buNone/>
            </a:pPr>
            <a:endParaRPr lang="fr-FR" sz="1400" dirty="0">
              <a:solidFill>
                <a:srgbClr val="0070C0"/>
              </a:solidFill>
              <a:latin typeface="Lato"/>
              <a:ea typeface="Lato"/>
              <a:cs typeface="Lato"/>
              <a:sym typeface="Wingdings" panose="05000000000000000000" pitchFamily="2" charset="2"/>
            </a:endParaRPr>
          </a:p>
          <a:p>
            <a:pPr marL="0" indent="0" algn="just">
              <a:lnSpc>
                <a:spcPct val="115000"/>
              </a:lnSpc>
              <a:spcBef>
                <a:spcPts val="675"/>
              </a:spcBef>
              <a:buNone/>
            </a:pPr>
            <a:endParaRPr lang="fr-FR" sz="1400" dirty="0">
              <a:latin typeface="Lato"/>
              <a:ea typeface="Lato"/>
              <a:cs typeface="Lato"/>
              <a:sym typeface="Lato"/>
            </a:endParaRPr>
          </a:p>
        </p:txBody>
      </p:sp>
      <p:sp>
        <p:nvSpPr>
          <p:cNvPr id="135" name="Google Shape;135;g94eac6792d_0_19"/>
          <p:cNvSpPr txBox="1">
            <a:spLocks noGrp="1"/>
          </p:cNvSpPr>
          <p:nvPr>
            <p:ph type="sldNum" idx="12"/>
          </p:nvPr>
        </p:nvSpPr>
        <p:spPr>
          <a:xfrm>
            <a:off x="7112843" y="4861378"/>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21</a:t>
            </a:fld>
            <a:endParaRPr sz="1400" dirty="0"/>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
        <p:nvSpPr>
          <p:cNvPr id="13" name="ZoneTexte 12">
            <a:extLst>
              <a:ext uri="{FF2B5EF4-FFF2-40B4-BE49-F238E27FC236}">
                <a16:creationId xmlns:a16="http://schemas.microsoft.com/office/drawing/2014/main" id="{9155999E-B4CE-4651-862A-7A21960CDEB7}"/>
              </a:ext>
            </a:extLst>
          </p:cNvPr>
          <p:cNvSpPr txBox="1"/>
          <p:nvPr/>
        </p:nvSpPr>
        <p:spPr>
          <a:xfrm>
            <a:off x="480120" y="3884229"/>
            <a:ext cx="8175773" cy="646331"/>
          </a:xfrm>
          <a:prstGeom prst="rect">
            <a:avLst/>
          </a:prstGeom>
          <a:solidFill>
            <a:srgbClr val="DAE9F6"/>
          </a:solidFill>
        </p:spPr>
        <p:txBody>
          <a:bodyPr wrap="square" rtlCol="0">
            <a:spAutoFit/>
          </a:bodyPr>
          <a:lstStyle/>
          <a:p>
            <a:pPr algn="just"/>
            <a:r>
              <a:rPr lang="fr-FR" sz="1200" b="1" dirty="0">
                <a:solidFill>
                  <a:srgbClr val="000091"/>
                </a:solidFill>
              </a:rPr>
              <a:t>Un projet COFUND peut financer des projets doctoraux / postdoctoraux sur toute thématique ou se concentrer sur des thématiques spécifiques, notamment si elles sont en lien avec une stratégie de spécialisation régionale.</a:t>
            </a:r>
            <a:endParaRPr lang="fr-FR" sz="1200" dirty="0">
              <a:solidFill>
                <a:srgbClr val="000091"/>
              </a:solidFill>
            </a:endParaRPr>
          </a:p>
        </p:txBody>
      </p:sp>
      <p:pic>
        <p:nvPicPr>
          <p:cNvPr id="16" name="Image 15">
            <a:extLst>
              <a:ext uri="{FF2B5EF4-FFF2-40B4-BE49-F238E27FC236}">
                <a16:creationId xmlns:a16="http://schemas.microsoft.com/office/drawing/2014/main" id="{790753C0-9FCD-4D18-B629-75B303C99606}"/>
              </a:ext>
            </a:extLst>
          </p:cNvPr>
          <p:cNvPicPr>
            <a:picLocks noChangeAspect="1"/>
          </p:cNvPicPr>
          <p:nvPr/>
        </p:nvPicPr>
        <p:blipFill>
          <a:blip r:embed="rId4"/>
          <a:stretch>
            <a:fillRect/>
          </a:stretch>
        </p:blipFill>
        <p:spPr>
          <a:xfrm>
            <a:off x="7737150" y="131374"/>
            <a:ext cx="1083322" cy="1033734"/>
          </a:xfrm>
          <a:prstGeom prst="rect">
            <a:avLst/>
          </a:prstGeom>
        </p:spPr>
      </p:pic>
    </p:spTree>
    <p:extLst>
      <p:ext uri="{BB962C8B-B14F-4D97-AF65-F5344CB8AC3E}">
        <p14:creationId xmlns:p14="http://schemas.microsoft.com/office/powerpoint/2010/main" val="2729549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3" name="Rectangle 2"/>
          <p:cNvSpPr/>
          <p:nvPr/>
        </p:nvSpPr>
        <p:spPr>
          <a:xfrm>
            <a:off x="8506239" y="4731990"/>
            <a:ext cx="334237" cy="129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Google Shape;133;g94eac6792d_0_19"/>
          <p:cNvSpPr txBox="1">
            <a:spLocks noGrp="1"/>
          </p:cNvSpPr>
          <p:nvPr>
            <p:ph type="title"/>
          </p:nvPr>
        </p:nvSpPr>
        <p:spPr>
          <a:xfrm>
            <a:off x="2555776" y="102752"/>
            <a:ext cx="6454519" cy="453706"/>
          </a:xfrm>
          <a:prstGeom prst="rect">
            <a:avLst/>
          </a:prstGeom>
        </p:spPr>
        <p:txBody>
          <a:bodyPr spcFirstLastPara="1" vert="horz" wrap="square" lIns="51427" tIns="25706" rIns="51427" bIns="25706" rtlCol="0" anchor="ctr" anchorCtr="0">
            <a:noAutofit/>
          </a:bodyPr>
          <a:lstStyle/>
          <a:p>
            <a:pPr algn="ctr">
              <a:buSzPts val="4400"/>
            </a:pPr>
            <a:br>
              <a:rPr lang="fr-FR" sz="2800" dirty="0">
                <a:latin typeface="Lato"/>
                <a:ea typeface="Lato"/>
                <a:cs typeface="Lato"/>
                <a:sym typeface="Lato"/>
              </a:rPr>
            </a:br>
            <a:r>
              <a:rPr lang="fr-FR" sz="2000" dirty="0">
                <a:latin typeface="Lato"/>
                <a:ea typeface="Lato"/>
                <a:cs typeface="Lato"/>
                <a:sym typeface="Lato"/>
              </a:rPr>
              <a:t>MSCA COFUND</a:t>
            </a:r>
            <a:endParaRPr sz="2400" dirty="0"/>
          </a:p>
        </p:txBody>
      </p:sp>
      <p:sp>
        <p:nvSpPr>
          <p:cNvPr id="135" name="Google Shape;135;g94eac6792d_0_19"/>
          <p:cNvSpPr txBox="1">
            <a:spLocks noGrp="1"/>
          </p:cNvSpPr>
          <p:nvPr>
            <p:ph type="sldNum" idx="12"/>
          </p:nvPr>
        </p:nvSpPr>
        <p:spPr>
          <a:xfrm>
            <a:off x="7112843" y="4861378"/>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22</a:t>
            </a:fld>
            <a:endParaRPr sz="1400" dirty="0"/>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16" name="Image 15">
            <a:extLst>
              <a:ext uri="{FF2B5EF4-FFF2-40B4-BE49-F238E27FC236}">
                <a16:creationId xmlns:a16="http://schemas.microsoft.com/office/drawing/2014/main" id="{790753C0-9FCD-4D18-B629-75B303C99606}"/>
              </a:ext>
            </a:extLst>
          </p:cNvPr>
          <p:cNvPicPr>
            <a:picLocks noChangeAspect="1"/>
          </p:cNvPicPr>
          <p:nvPr/>
        </p:nvPicPr>
        <p:blipFill>
          <a:blip r:embed="rId4"/>
          <a:stretch>
            <a:fillRect/>
          </a:stretch>
        </p:blipFill>
        <p:spPr>
          <a:xfrm>
            <a:off x="7625337" y="38049"/>
            <a:ext cx="1083322" cy="1033734"/>
          </a:xfrm>
          <a:prstGeom prst="rect">
            <a:avLst/>
          </a:prstGeom>
        </p:spPr>
      </p:pic>
      <p:sp>
        <p:nvSpPr>
          <p:cNvPr id="4" name="Espace réservé du texte 3">
            <a:extLst>
              <a:ext uri="{FF2B5EF4-FFF2-40B4-BE49-F238E27FC236}">
                <a16:creationId xmlns:a16="http://schemas.microsoft.com/office/drawing/2014/main" id="{BA699A95-3E50-4FCE-97BF-433F72DF8CE7}"/>
              </a:ext>
            </a:extLst>
          </p:cNvPr>
          <p:cNvSpPr>
            <a:spLocks noGrp="1"/>
          </p:cNvSpPr>
          <p:nvPr>
            <p:ph type="body" idx="1"/>
          </p:nvPr>
        </p:nvSpPr>
        <p:spPr>
          <a:xfrm>
            <a:off x="160598" y="951228"/>
            <a:ext cx="7886700" cy="468746"/>
          </a:xfrm>
        </p:spPr>
        <p:txBody>
          <a:bodyPr>
            <a:normAutofit/>
          </a:bodyPr>
          <a:lstStyle/>
          <a:p>
            <a:pPr marL="64294" indent="0" algn="ctr">
              <a:buNone/>
            </a:pPr>
            <a:r>
              <a:rPr lang="fr-FR" sz="1200" b="1" dirty="0"/>
              <a:t>Co-financement de l’UE </a:t>
            </a:r>
            <a:r>
              <a:rPr lang="fr-FR" sz="1200" dirty="0"/>
              <a:t>: 3300€ par mois (doctorants) / 4700€ par mois (</a:t>
            </a:r>
            <a:r>
              <a:rPr lang="fr-FR" sz="1200" dirty="0" err="1"/>
              <a:t>post-doctorants</a:t>
            </a:r>
            <a:r>
              <a:rPr lang="fr-FR" sz="1200" dirty="0"/>
              <a:t>)</a:t>
            </a:r>
          </a:p>
        </p:txBody>
      </p:sp>
      <p:sp>
        <p:nvSpPr>
          <p:cNvPr id="9" name="Rectangle 8">
            <a:extLst>
              <a:ext uri="{FF2B5EF4-FFF2-40B4-BE49-F238E27FC236}">
                <a16:creationId xmlns:a16="http://schemas.microsoft.com/office/drawing/2014/main" id="{FA375FFA-7D4B-416E-8A4F-DABEABFA41C7}"/>
              </a:ext>
            </a:extLst>
          </p:cNvPr>
          <p:cNvSpPr/>
          <p:nvPr/>
        </p:nvSpPr>
        <p:spPr>
          <a:xfrm>
            <a:off x="2758699" y="4648721"/>
            <a:ext cx="3024336" cy="286682"/>
          </a:xfrm>
          <a:prstGeom prst="rect">
            <a:avLst/>
          </a:prstGeom>
          <a:solidFill>
            <a:schemeClr val="accent3">
              <a:lumMod val="20000"/>
              <a:lumOff val="80000"/>
            </a:schemeClr>
          </a:solidFill>
        </p:spPr>
        <p:txBody>
          <a:bodyPr wrap="square">
            <a:spAutoFit/>
          </a:bodyPr>
          <a:lstStyle/>
          <a:p>
            <a:pPr algn="ctr">
              <a:lnSpc>
                <a:spcPct val="115000"/>
              </a:lnSpc>
              <a:spcAft>
                <a:spcPts val="300"/>
              </a:spcAft>
              <a:buClr>
                <a:srgbClr val="0070C0"/>
              </a:buClr>
              <a:buSzPct val="100000"/>
            </a:pPr>
            <a:r>
              <a:rPr lang="fr-FR" sz="1200" b="1" dirty="0">
                <a:solidFill>
                  <a:srgbClr val="000091"/>
                </a:solidFill>
                <a:sym typeface="Lato"/>
              </a:rPr>
              <a:t>Durée du projet</a:t>
            </a:r>
            <a:r>
              <a:rPr lang="fr-FR" sz="1200" dirty="0">
                <a:solidFill>
                  <a:srgbClr val="000091"/>
                </a:solidFill>
                <a:sym typeface="Lato"/>
              </a:rPr>
              <a:t>: maximum 60 mois</a:t>
            </a:r>
          </a:p>
        </p:txBody>
      </p:sp>
      <p:sp>
        <p:nvSpPr>
          <p:cNvPr id="7" name="Rectangle 6">
            <a:extLst>
              <a:ext uri="{FF2B5EF4-FFF2-40B4-BE49-F238E27FC236}">
                <a16:creationId xmlns:a16="http://schemas.microsoft.com/office/drawing/2014/main" id="{11FBEAC0-1089-4A64-8A57-39D2CF5DA657}"/>
              </a:ext>
            </a:extLst>
          </p:cNvPr>
          <p:cNvSpPr/>
          <p:nvPr/>
        </p:nvSpPr>
        <p:spPr>
          <a:xfrm>
            <a:off x="1511660" y="4053519"/>
            <a:ext cx="5184576" cy="5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FA2C2839-AC0E-46FB-9747-68CBD4114F4C}"/>
              </a:ext>
            </a:extLst>
          </p:cNvPr>
          <p:cNvSpPr txBox="1"/>
          <p:nvPr/>
        </p:nvSpPr>
        <p:spPr>
          <a:xfrm>
            <a:off x="1691680" y="4239981"/>
            <a:ext cx="5328592" cy="276999"/>
          </a:xfrm>
          <a:prstGeom prst="rect">
            <a:avLst/>
          </a:prstGeom>
          <a:solidFill>
            <a:schemeClr val="accent3">
              <a:lumMod val="20000"/>
              <a:lumOff val="80000"/>
            </a:schemeClr>
          </a:solidFill>
        </p:spPr>
        <p:txBody>
          <a:bodyPr wrap="square" rtlCol="0">
            <a:spAutoFit/>
          </a:bodyPr>
          <a:lstStyle/>
          <a:p>
            <a:pPr algn="ctr"/>
            <a:r>
              <a:rPr lang="fr-FR" sz="1200" b="1" dirty="0">
                <a:solidFill>
                  <a:srgbClr val="000091"/>
                </a:solidFill>
              </a:rPr>
              <a:t>Financement maximum</a:t>
            </a:r>
            <a:r>
              <a:rPr lang="fr-FR" sz="1200" dirty="0">
                <a:solidFill>
                  <a:srgbClr val="000091"/>
                </a:solidFill>
              </a:rPr>
              <a:t>: 10 millions € par Bénéficiaire par appel </a:t>
            </a:r>
          </a:p>
        </p:txBody>
      </p:sp>
      <p:pic>
        <p:nvPicPr>
          <p:cNvPr id="18" name="Image 17">
            <a:extLst>
              <a:ext uri="{FF2B5EF4-FFF2-40B4-BE49-F238E27FC236}">
                <a16:creationId xmlns:a16="http://schemas.microsoft.com/office/drawing/2014/main" id="{6176F226-F636-41A2-98A6-8D57C1AD8A70}"/>
              </a:ext>
            </a:extLst>
          </p:cNvPr>
          <p:cNvPicPr>
            <a:picLocks noChangeAspect="1"/>
          </p:cNvPicPr>
          <p:nvPr/>
        </p:nvPicPr>
        <p:blipFill>
          <a:blip r:embed="rId5"/>
          <a:stretch>
            <a:fillRect/>
          </a:stretch>
        </p:blipFill>
        <p:spPr>
          <a:xfrm>
            <a:off x="3088263" y="1345261"/>
            <a:ext cx="5289716" cy="2782971"/>
          </a:xfrm>
          <a:prstGeom prst="rect">
            <a:avLst/>
          </a:prstGeom>
        </p:spPr>
      </p:pic>
      <p:sp>
        <p:nvSpPr>
          <p:cNvPr id="19" name="Flèche : droite 18">
            <a:extLst>
              <a:ext uri="{FF2B5EF4-FFF2-40B4-BE49-F238E27FC236}">
                <a16:creationId xmlns:a16="http://schemas.microsoft.com/office/drawing/2014/main" id="{7189FE37-76EA-4E55-96D8-91E3DACADBEA}"/>
              </a:ext>
            </a:extLst>
          </p:cNvPr>
          <p:cNvSpPr/>
          <p:nvPr/>
        </p:nvSpPr>
        <p:spPr>
          <a:xfrm rot="10800000">
            <a:off x="2519334" y="3291830"/>
            <a:ext cx="381000" cy="253093"/>
          </a:xfrm>
          <a:prstGeom prst="rightArrow">
            <a:avLst/>
          </a:prstGeom>
          <a:solidFill>
            <a:srgbClr val="FFF7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1326DBDC-7C74-4FE0-BF23-B20DF64C2A6E}"/>
              </a:ext>
            </a:extLst>
          </p:cNvPr>
          <p:cNvSpPr txBox="1"/>
          <p:nvPr/>
        </p:nvSpPr>
        <p:spPr>
          <a:xfrm>
            <a:off x="683568" y="2523198"/>
            <a:ext cx="1512168" cy="1200329"/>
          </a:xfrm>
          <a:prstGeom prst="rect">
            <a:avLst/>
          </a:prstGeom>
          <a:solidFill>
            <a:srgbClr val="FFF7CC"/>
          </a:solidFill>
        </p:spPr>
        <p:txBody>
          <a:bodyPr wrap="square" rtlCol="0">
            <a:spAutoFit/>
          </a:bodyPr>
          <a:lstStyle/>
          <a:p>
            <a:pPr algn="ctr"/>
            <a:r>
              <a:rPr lang="fr-FR" sz="1200" dirty="0">
                <a:solidFill>
                  <a:srgbClr val="000091"/>
                </a:solidFill>
              </a:rPr>
              <a:t>Rémunération mensuelle minimale en brut chargé des chercheurs recrutés</a:t>
            </a:r>
          </a:p>
        </p:txBody>
      </p:sp>
    </p:spTree>
    <p:extLst>
      <p:ext uri="{BB962C8B-B14F-4D97-AF65-F5344CB8AC3E}">
        <p14:creationId xmlns:p14="http://schemas.microsoft.com/office/powerpoint/2010/main" val="375204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28650" y="1480355"/>
            <a:ext cx="7886700" cy="3263504"/>
          </a:xfrm>
        </p:spPr>
        <p:txBody>
          <a:bodyPr>
            <a:normAutofit/>
          </a:bodyPr>
          <a:lstStyle/>
          <a:p>
            <a:pPr marL="64294" indent="0">
              <a:buNone/>
            </a:pPr>
            <a:r>
              <a:rPr lang="fr-FR" sz="1125" dirty="0">
                <a:latin typeface="Lato" panose="020B0604020202020204" charset="0"/>
              </a:rPr>
              <a:t>   </a:t>
            </a:r>
          </a:p>
        </p:txBody>
      </p:sp>
      <p:sp>
        <p:nvSpPr>
          <p:cNvPr id="4" name="Espace réservé du numéro de diapositive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91"/>
                </a:solidFill>
                <a:effectLst/>
                <a:uLnTx/>
                <a:uFillTx/>
                <a:latin typeface="Arial"/>
                <a:ea typeface="+mn-ea"/>
                <a:cs typeface="+mn-cs"/>
              </a:rPr>
              <a:t>  </a:t>
            </a:r>
          </a:p>
        </p:txBody>
      </p:sp>
      <p:sp>
        <p:nvSpPr>
          <p:cNvPr id="8" name="Espace réservé du numéro de diapositive 5"/>
          <p:cNvSpPr txBox="1">
            <a:spLocks/>
          </p:cNvSpPr>
          <p:nvPr/>
        </p:nvSpPr>
        <p:spPr bwMode="gray">
          <a:xfrm>
            <a:off x="7596336" y="4803998"/>
            <a:ext cx="1170000" cy="339502"/>
          </a:xfrm>
          <a:prstGeom prst="rect">
            <a:avLst/>
          </a:prstGeom>
          <a:noFill/>
          <a:ln>
            <a:noFill/>
          </a:ln>
        </p:spPr>
        <p:txBody>
          <a:bodyPr spcFirstLastPara="1" wrap="square" lIns="91425" tIns="45700" rIns="91425" bIns="45700" anchor="ctr" anchorCtr="0">
            <a:noAutofit/>
          </a:bodyPr>
          <a:lstStyle>
            <a:defPPr>
              <a:defRPr lang="fr-FR"/>
            </a:defPPr>
            <a:lvl1pPr marL="0" lvl="0" indent="0" algn="r" defTabSz="914400" rtl="0" eaLnBrk="1" latinLnBrk="0" hangingPunct="1">
              <a:spcBef>
                <a:spcPts val="0"/>
              </a:spcBef>
              <a:buNone/>
              <a:defRPr sz="1600" kern="1200">
                <a:solidFill>
                  <a:schemeClr val="tx2"/>
                </a:solidFill>
                <a:latin typeface="+mn-lt"/>
                <a:ea typeface="+mn-ea"/>
                <a:cs typeface="+mn-cs"/>
              </a:defRPr>
            </a:lvl1pPr>
            <a:lvl2pPr marL="0" lvl="1" indent="0" algn="r" defTabSz="914400" rtl="0" eaLnBrk="1" latinLnBrk="0" hangingPunct="1">
              <a:spcBef>
                <a:spcPts val="0"/>
              </a:spcBef>
              <a:buNone/>
              <a:defRPr sz="1800" kern="1200">
                <a:solidFill>
                  <a:schemeClr val="tx1"/>
                </a:solidFill>
                <a:latin typeface="+mn-lt"/>
                <a:ea typeface="+mn-ea"/>
                <a:cs typeface="+mn-cs"/>
              </a:defRPr>
            </a:lvl2pPr>
            <a:lvl3pPr marL="0" lvl="2" indent="0" algn="r" defTabSz="914400" rtl="0" eaLnBrk="1" latinLnBrk="0" hangingPunct="1">
              <a:spcBef>
                <a:spcPts val="0"/>
              </a:spcBef>
              <a:buNone/>
              <a:defRPr sz="1800" kern="1200">
                <a:solidFill>
                  <a:schemeClr val="tx1"/>
                </a:solidFill>
                <a:latin typeface="+mn-lt"/>
                <a:ea typeface="+mn-ea"/>
                <a:cs typeface="+mn-cs"/>
              </a:defRPr>
            </a:lvl3pPr>
            <a:lvl4pPr marL="0" lvl="3" indent="0" algn="r" defTabSz="914400" rtl="0" eaLnBrk="1" latinLnBrk="0" hangingPunct="1">
              <a:spcBef>
                <a:spcPts val="0"/>
              </a:spcBef>
              <a:buNone/>
              <a:defRPr sz="1800" kern="1200">
                <a:solidFill>
                  <a:schemeClr val="tx1"/>
                </a:solidFill>
                <a:latin typeface="+mn-lt"/>
                <a:ea typeface="+mn-ea"/>
                <a:cs typeface="+mn-cs"/>
              </a:defRPr>
            </a:lvl4pPr>
            <a:lvl5pPr marL="0" lvl="4" indent="0" algn="r" defTabSz="914400" rtl="0" eaLnBrk="1" latinLnBrk="0" hangingPunct="1">
              <a:spcBef>
                <a:spcPts val="0"/>
              </a:spcBef>
              <a:buNone/>
              <a:defRPr sz="1800" kern="1200">
                <a:solidFill>
                  <a:schemeClr val="tx1"/>
                </a:solidFill>
                <a:latin typeface="+mn-lt"/>
                <a:ea typeface="+mn-ea"/>
                <a:cs typeface="+mn-cs"/>
              </a:defRPr>
            </a:lvl5pPr>
            <a:lvl6pPr marL="0" lvl="5" indent="0" algn="r" defTabSz="914400" rtl="0" eaLnBrk="1" latinLnBrk="0" hangingPunct="1">
              <a:spcBef>
                <a:spcPts val="0"/>
              </a:spcBef>
              <a:buNone/>
              <a:defRPr sz="1800" kern="1200">
                <a:solidFill>
                  <a:schemeClr val="tx1"/>
                </a:solidFill>
                <a:latin typeface="+mn-lt"/>
                <a:ea typeface="+mn-ea"/>
                <a:cs typeface="+mn-cs"/>
              </a:defRPr>
            </a:lvl6pPr>
            <a:lvl7pPr marL="0" lvl="6" indent="0" algn="r" defTabSz="914400" rtl="0" eaLnBrk="1" latinLnBrk="0" hangingPunct="1">
              <a:spcBef>
                <a:spcPts val="0"/>
              </a:spcBef>
              <a:buNone/>
              <a:defRPr sz="1800" kern="1200">
                <a:solidFill>
                  <a:schemeClr val="tx1"/>
                </a:solidFill>
                <a:latin typeface="+mn-lt"/>
                <a:ea typeface="+mn-ea"/>
                <a:cs typeface="+mn-cs"/>
              </a:defRPr>
            </a:lvl7pPr>
            <a:lvl8pPr marL="0" lvl="7" indent="0" algn="r" defTabSz="914400" rtl="0" eaLnBrk="1" latinLnBrk="0" hangingPunct="1">
              <a:spcBef>
                <a:spcPts val="0"/>
              </a:spcBef>
              <a:buNone/>
              <a:defRPr sz="1800" kern="1200">
                <a:solidFill>
                  <a:schemeClr val="tx1"/>
                </a:solidFill>
                <a:latin typeface="+mn-lt"/>
                <a:ea typeface="+mn-ea"/>
                <a:cs typeface="+mn-cs"/>
              </a:defRPr>
            </a:lvl8pPr>
            <a:lvl9pPr marL="0" lvl="8" indent="0" algn="r" defTabSz="914400" rtl="0" eaLnBrk="1" latinLnBrk="0" hangingPunct="1">
              <a:spcBef>
                <a:spcPts val="0"/>
              </a:spcBef>
              <a:buNone/>
              <a:defRPr sz="1800" kern="1200">
                <a:solidFill>
                  <a:schemeClr val="tx1"/>
                </a:solidFill>
                <a:latin typeface="+mn-lt"/>
                <a:ea typeface="+mn-ea"/>
                <a:cs typeface="+mn-cs"/>
              </a:defRPr>
            </a:lvl9pPr>
          </a:lstStyle>
          <a:p>
            <a:fld id="{00000000-1234-1234-1234-123412341234}" type="slidenum">
              <a:rPr lang="fr-FR" smtClean="0"/>
              <a:pPr/>
              <a:t>23</a:t>
            </a:fld>
            <a:endParaRPr lang="fr-FR" dirty="0"/>
          </a:p>
        </p:txBody>
      </p:sp>
      <p:sp>
        <p:nvSpPr>
          <p:cNvPr id="9" name="ZoneTexte 8"/>
          <p:cNvSpPr txBox="1"/>
          <p:nvPr/>
        </p:nvSpPr>
        <p:spPr>
          <a:xfrm>
            <a:off x="2343603" y="4308769"/>
            <a:ext cx="4896544" cy="276999"/>
          </a:xfrm>
          <a:prstGeom prst="rect">
            <a:avLst/>
          </a:prstGeom>
          <a:noFill/>
        </p:spPr>
        <p:txBody>
          <a:bodyPr wrap="square" rtlCol="0">
            <a:spAutoFit/>
          </a:bodyPr>
          <a:lstStyle/>
          <a:p>
            <a:pPr algn="ctr"/>
            <a:r>
              <a:rPr lang="fr-FR" sz="1200" dirty="0">
                <a:hlinkClick r:id="rId3"/>
              </a:rPr>
              <a:t>MSCA Work Programme 2023-2025</a:t>
            </a:r>
            <a:endParaRPr lang="fr-FR" sz="1200" dirty="0"/>
          </a:p>
        </p:txBody>
      </p:sp>
      <p:graphicFrame>
        <p:nvGraphicFramePr>
          <p:cNvPr id="10" name="Tableau 9"/>
          <p:cNvGraphicFramePr>
            <a:graphicFrameLocks noGrp="1"/>
          </p:cNvGraphicFramePr>
          <p:nvPr>
            <p:extLst>
              <p:ext uri="{D42A27DB-BD31-4B8C-83A1-F6EECF244321}">
                <p14:modId xmlns:p14="http://schemas.microsoft.com/office/powerpoint/2010/main" val="827451595"/>
              </p:ext>
            </p:extLst>
          </p:nvPr>
        </p:nvGraphicFramePr>
        <p:xfrm>
          <a:off x="1835696" y="1213122"/>
          <a:ext cx="5912358" cy="2926080"/>
        </p:xfrm>
        <a:graphic>
          <a:graphicData uri="http://schemas.openxmlformats.org/drawingml/2006/table">
            <a:tbl>
              <a:tblPr firstRow="1" bandRow="1">
                <a:tableStyleId>{5C22544A-7EE6-4342-B048-85BDC9FD1C3A}</a:tableStyleId>
              </a:tblPr>
              <a:tblGrid>
                <a:gridCol w="1969340">
                  <a:extLst>
                    <a:ext uri="{9D8B030D-6E8A-4147-A177-3AD203B41FA5}">
                      <a16:colId xmlns:a16="http://schemas.microsoft.com/office/drawing/2014/main" val="3754639882"/>
                    </a:ext>
                  </a:extLst>
                </a:gridCol>
                <a:gridCol w="1971509">
                  <a:extLst>
                    <a:ext uri="{9D8B030D-6E8A-4147-A177-3AD203B41FA5}">
                      <a16:colId xmlns:a16="http://schemas.microsoft.com/office/drawing/2014/main" val="2947045265"/>
                    </a:ext>
                  </a:extLst>
                </a:gridCol>
                <a:gridCol w="1971509">
                  <a:extLst>
                    <a:ext uri="{9D8B030D-6E8A-4147-A177-3AD203B41FA5}">
                      <a16:colId xmlns:a16="http://schemas.microsoft.com/office/drawing/2014/main" val="2187863101"/>
                    </a:ext>
                  </a:extLst>
                </a:gridCol>
              </a:tblGrid>
              <a:tr h="370840">
                <a:tc>
                  <a:txBody>
                    <a:bodyPr/>
                    <a:lstStyle/>
                    <a:p>
                      <a:pPr algn="ctr"/>
                      <a:r>
                        <a:rPr lang="fr-FR" sz="1200" noProof="0" dirty="0"/>
                        <a:t>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CA30"/>
                    </a:solidFill>
                  </a:tcPr>
                </a:tc>
                <a:tc>
                  <a:txBody>
                    <a:bodyPr/>
                    <a:lstStyle/>
                    <a:p>
                      <a:pPr algn="ctr"/>
                      <a:r>
                        <a:rPr lang="fr-FR" sz="1200" noProof="0" dirty="0"/>
                        <a:t>AAP</a:t>
                      </a:r>
                      <a:r>
                        <a:rPr lang="fr-FR" sz="1200" baseline="0" noProof="0" dirty="0"/>
                        <a:t> </a:t>
                      </a:r>
                      <a:r>
                        <a:rPr lang="fr-FR" sz="1200" noProof="0" dirty="0"/>
                        <a:t>2025 </a:t>
                      </a:r>
                    </a:p>
                    <a:p>
                      <a:pPr algn="ctr"/>
                      <a:r>
                        <a:rPr lang="fr-FR" sz="1200" noProof="0" dirty="0"/>
                        <a:t>(ouverture-fermeture)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CA30"/>
                    </a:solidFill>
                  </a:tcPr>
                </a:tc>
                <a:tc>
                  <a:txBody>
                    <a:bodyPr/>
                    <a:lstStyle/>
                    <a:p>
                      <a:pPr algn="ctr"/>
                      <a:r>
                        <a:rPr lang="fr-FR" sz="1200" noProof="0" dirty="0"/>
                        <a:t>Taux de succès  moyen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CA30"/>
                    </a:solidFill>
                  </a:tcPr>
                </a:tc>
                <a:extLst>
                  <a:ext uri="{0D108BD9-81ED-4DB2-BD59-A6C34878D82A}">
                    <a16:rowId xmlns:a16="http://schemas.microsoft.com/office/drawing/2014/main" val="16532421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noProof="0" dirty="0">
                          <a:solidFill>
                            <a:srgbClr val="213B8E"/>
                          </a:solidFill>
                        </a:rPr>
                        <a:t>MSCA COFUND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noProof="0" dirty="0">
                        <a:solidFill>
                          <a:srgbClr val="213B8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noProof="0" dirty="0">
                          <a:solidFill>
                            <a:srgbClr val="213B8E"/>
                          </a:solidFill>
                        </a:rPr>
                        <a:t>23 janvier 2025</a:t>
                      </a:r>
                    </a:p>
                    <a:p>
                      <a:pPr algn="ctr"/>
                      <a:r>
                        <a:rPr lang="fr-FR" sz="1200" b="1" noProof="0" dirty="0">
                          <a:solidFill>
                            <a:srgbClr val="213B8E"/>
                          </a:solidFill>
                        </a:rPr>
                        <a:t>24 juin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b="0" i="0" noProof="0" dirty="0">
                          <a:solidFill>
                            <a:srgbClr val="213B8E"/>
                          </a:solidFill>
                        </a:rPr>
                        <a:t>2021-2023 : 25,88%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023046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noProof="0" dirty="0">
                          <a:solidFill>
                            <a:srgbClr val="213B8E"/>
                          </a:solidFill>
                        </a:rPr>
                        <a:t>MSCA Staff</a:t>
                      </a:r>
                      <a:r>
                        <a:rPr lang="fr-FR" sz="1200" baseline="0" noProof="0" dirty="0">
                          <a:solidFill>
                            <a:srgbClr val="213B8E"/>
                          </a:solidFill>
                        </a:rPr>
                        <a:t> Exchanges</a:t>
                      </a:r>
                      <a:endParaRPr lang="fr-FR" sz="1200" noProof="0" dirty="0">
                        <a:solidFill>
                          <a:srgbClr val="213B8E"/>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noProof="0" dirty="0">
                        <a:solidFill>
                          <a:srgbClr val="213B8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noProof="0" dirty="0">
                          <a:solidFill>
                            <a:srgbClr val="213B8E"/>
                          </a:solidFill>
                        </a:rPr>
                        <a:t>27 mars 2025</a:t>
                      </a:r>
                    </a:p>
                    <a:p>
                      <a:pPr algn="ctr"/>
                      <a:r>
                        <a:rPr lang="fr-FR" sz="1200" b="1" noProof="0" dirty="0">
                          <a:solidFill>
                            <a:srgbClr val="213B8E"/>
                          </a:solidFill>
                        </a:rPr>
                        <a:t>8 octobre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b="0" i="0" noProof="0" dirty="0">
                          <a:solidFill>
                            <a:srgbClr val="213B8E"/>
                          </a:solidFill>
                        </a:rPr>
                        <a:t>2021-2023 : 34,56%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307919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noProof="0" dirty="0">
                          <a:solidFill>
                            <a:srgbClr val="213B8E"/>
                          </a:solidFill>
                        </a:rPr>
                        <a:t>MSCA Postdoctoral </a:t>
                      </a:r>
                      <a:r>
                        <a:rPr lang="fr-FR" sz="1200" noProof="0" dirty="0" err="1">
                          <a:solidFill>
                            <a:srgbClr val="213B8E"/>
                          </a:solidFill>
                        </a:rPr>
                        <a:t>Fellowships</a:t>
                      </a:r>
                      <a:endParaRPr lang="fr-FR" sz="1200" noProof="0" dirty="0">
                        <a:solidFill>
                          <a:srgbClr val="213B8E"/>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noProof="0" dirty="0">
                        <a:solidFill>
                          <a:srgbClr val="213B8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noProof="0" dirty="0">
                          <a:solidFill>
                            <a:srgbClr val="000091"/>
                          </a:solidFill>
                        </a:rPr>
                        <a:t>9 avril 2025</a:t>
                      </a:r>
                    </a:p>
                    <a:p>
                      <a:pPr algn="ctr"/>
                      <a:r>
                        <a:rPr lang="fr-FR" sz="1200" b="1" noProof="0" dirty="0">
                          <a:solidFill>
                            <a:srgbClr val="000091"/>
                          </a:solidFill>
                        </a:rPr>
                        <a:t>10</a:t>
                      </a:r>
                      <a:r>
                        <a:rPr lang="fr-FR" sz="1200" b="1" baseline="0" noProof="0" dirty="0">
                          <a:solidFill>
                            <a:srgbClr val="000091"/>
                          </a:solidFill>
                        </a:rPr>
                        <a:t> septembre 2025</a:t>
                      </a:r>
                      <a:endParaRPr lang="fr-FR" sz="1200" b="1" noProof="0" dirty="0">
                        <a:solidFill>
                          <a:srgbClr val="00009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b="0" i="0" noProof="0" dirty="0">
                          <a:solidFill>
                            <a:srgbClr val="000091"/>
                          </a:solidFill>
                        </a:rPr>
                        <a:t>2021-2023 : 16,8%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65390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noProof="0" dirty="0">
                          <a:solidFill>
                            <a:srgbClr val="213B8E"/>
                          </a:solidFill>
                        </a:rPr>
                        <a:t>MSCA Doctoral Networks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noProof="0" dirty="0">
                        <a:solidFill>
                          <a:srgbClr val="213B8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noProof="0" dirty="0">
                          <a:solidFill>
                            <a:srgbClr val="213B8E"/>
                          </a:solidFill>
                        </a:rPr>
                        <a:t>28 mai 2025</a:t>
                      </a:r>
                      <a:br>
                        <a:rPr lang="fr-FR" sz="1200" b="1" noProof="0" dirty="0">
                          <a:solidFill>
                            <a:srgbClr val="C00000"/>
                          </a:solidFill>
                        </a:rPr>
                      </a:br>
                      <a:r>
                        <a:rPr lang="fr-FR" sz="1200" b="1" noProof="0" dirty="0">
                          <a:solidFill>
                            <a:srgbClr val="000091"/>
                          </a:solidFill>
                        </a:rPr>
                        <a:t>25 novembre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noProof="0" dirty="0">
                          <a:solidFill>
                            <a:srgbClr val="000091"/>
                          </a:solidFill>
                        </a:rPr>
                        <a:t>2021-2023 : 13,77%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365764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noProof="0" dirty="0">
                          <a:solidFill>
                            <a:srgbClr val="213B8E"/>
                          </a:solidFill>
                        </a:rPr>
                        <a:t>MSCA and </a:t>
                      </a:r>
                      <a:r>
                        <a:rPr lang="fr-FR" sz="1200" noProof="0" dirty="0" err="1">
                          <a:solidFill>
                            <a:srgbClr val="213B8E"/>
                          </a:solidFill>
                        </a:rPr>
                        <a:t>Citizens</a:t>
                      </a:r>
                      <a:endParaRPr lang="fr-FR" sz="1200" noProof="0" dirty="0">
                        <a:solidFill>
                          <a:srgbClr val="213B8E"/>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noProof="0" dirty="0">
                        <a:solidFill>
                          <a:srgbClr val="213B8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noProof="0" dirty="0">
                          <a:solidFill>
                            <a:srgbClr val="213B8E"/>
                          </a:solidFill>
                        </a:rPr>
                        <a:t>17 juin 2025</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noProof="0" dirty="0">
                          <a:solidFill>
                            <a:srgbClr val="213B8E"/>
                          </a:solidFill>
                        </a:rPr>
                        <a:t>22 octobre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noProof="0" dirty="0">
                          <a:solidFill>
                            <a:srgbClr val="213B8E"/>
                          </a:solidFill>
                        </a:rPr>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1072195"/>
                  </a:ext>
                </a:extLst>
              </a:tr>
            </a:tbl>
          </a:graphicData>
        </a:graphic>
      </p:graphicFrame>
      <p:sp>
        <p:nvSpPr>
          <p:cNvPr id="11" name="Google Shape;97;p3"/>
          <p:cNvSpPr txBox="1">
            <a:spLocks/>
          </p:cNvSpPr>
          <p:nvPr/>
        </p:nvSpPr>
        <p:spPr bwMode="gray">
          <a:xfrm>
            <a:off x="3328838" y="179325"/>
            <a:ext cx="5635650"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lgn="l">
              <a:buSzPts val="4400"/>
            </a:pPr>
            <a:r>
              <a:rPr lang="fr-FR" sz="2000" dirty="0">
                <a:latin typeface="+mn-lt"/>
                <a:ea typeface="Lato"/>
                <a:cs typeface="Lato"/>
                <a:sym typeface="Lato"/>
              </a:rPr>
              <a:t>Les appels MSCA 2025 </a:t>
            </a:r>
          </a:p>
        </p:txBody>
      </p:sp>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13" name="Image 12">
            <a:extLst>
              <a:ext uri="{FF2B5EF4-FFF2-40B4-BE49-F238E27FC236}">
                <a16:creationId xmlns:a16="http://schemas.microsoft.com/office/drawing/2014/main" id="{458A5A52-0D1E-41BE-9CB1-46414017AC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6069" y="206676"/>
            <a:ext cx="1310533" cy="872830"/>
          </a:xfrm>
          <a:prstGeom prst="rect">
            <a:avLst/>
          </a:prstGeom>
        </p:spPr>
      </p:pic>
    </p:spTree>
    <p:extLst>
      <p:ext uri="{BB962C8B-B14F-4D97-AF65-F5344CB8AC3E}">
        <p14:creationId xmlns:p14="http://schemas.microsoft.com/office/powerpoint/2010/main" val="2136251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6028" y="962965"/>
            <a:ext cx="3442316" cy="276999"/>
          </a:xfrm>
          <a:prstGeom prst="rect">
            <a:avLst/>
          </a:prstGeom>
          <a:solidFill>
            <a:srgbClr val="E1E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a:p>
        </p:txBody>
      </p:sp>
      <p:sp>
        <p:nvSpPr>
          <p:cNvPr id="2" name="Titre 1"/>
          <p:cNvSpPr>
            <a:spLocks noGrp="1"/>
          </p:cNvSpPr>
          <p:nvPr>
            <p:ph type="title"/>
          </p:nvPr>
        </p:nvSpPr>
        <p:spPr>
          <a:xfrm>
            <a:off x="4323944" y="27395"/>
            <a:ext cx="7886700" cy="994172"/>
          </a:xfrm>
        </p:spPr>
        <p:txBody>
          <a:bodyPr>
            <a:normAutofit/>
          </a:bodyPr>
          <a:lstStyle/>
          <a:p>
            <a:r>
              <a:rPr lang="fr-FR" sz="2100" dirty="0"/>
              <a:t>Le mini-site MSCA</a:t>
            </a:r>
          </a:p>
        </p:txBody>
      </p:sp>
      <p:pic>
        <p:nvPicPr>
          <p:cNvPr id="7" name="Image 6"/>
          <p:cNvPicPr>
            <a:picLocks noChangeAspect="1"/>
          </p:cNvPicPr>
          <p:nvPr/>
        </p:nvPicPr>
        <p:blipFill>
          <a:blip r:embed="rId3"/>
          <a:stretch>
            <a:fillRect/>
          </a:stretch>
        </p:blipFill>
        <p:spPr>
          <a:xfrm>
            <a:off x="628650" y="1417287"/>
            <a:ext cx="3223504" cy="2076577"/>
          </a:xfrm>
          <a:prstGeom prst="rect">
            <a:avLst/>
          </a:prstGeom>
        </p:spPr>
      </p:pic>
      <p:sp>
        <p:nvSpPr>
          <p:cNvPr id="4" name="Espace réservé de la date 3"/>
          <p:cNvSpPr>
            <a:spLocks noGrp="1"/>
          </p:cNvSpPr>
          <p:nvPr>
            <p:ph type="dt" idx="10"/>
          </p:nvPr>
        </p:nvSpPr>
        <p:spPr/>
        <p:txBody>
          <a:bodyPr/>
          <a:lstStyle/>
          <a:p>
            <a:endParaRPr lang="fr-FR"/>
          </a:p>
        </p:txBody>
      </p:sp>
      <p:sp>
        <p:nvSpPr>
          <p:cNvPr id="6" name="Espace réservé du numéro de diapositive 5"/>
          <p:cNvSpPr>
            <a:spLocks noGrp="1"/>
          </p:cNvSpPr>
          <p:nvPr>
            <p:ph type="sldNum" idx="12"/>
          </p:nvPr>
        </p:nvSpPr>
        <p:spPr/>
        <p:txBody>
          <a:bodyPr/>
          <a:lstStyle/>
          <a:p>
            <a:fld id="{00000000-1234-1234-1234-123412341234}" type="slidenum">
              <a:rPr lang="fr-FR" smtClean="0"/>
              <a:pPr/>
              <a:t>24</a:t>
            </a:fld>
            <a:endParaRPr lang="fr-FR"/>
          </a:p>
        </p:txBody>
      </p:sp>
      <p:pic>
        <p:nvPicPr>
          <p:cNvPr id="8" name="Image 7"/>
          <p:cNvPicPr>
            <a:picLocks noChangeAspect="1"/>
          </p:cNvPicPr>
          <p:nvPr/>
        </p:nvPicPr>
        <p:blipFill>
          <a:blip r:embed="rId4"/>
          <a:stretch>
            <a:fillRect/>
          </a:stretch>
        </p:blipFill>
        <p:spPr>
          <a:xfrm>
            <a:off x="109438" y="4019771"/>
            <a:ext cx="4787514" cy="1021337"/>
          </a:xfrm>
          <a:prstGeom prst="rect">
            <a:avLst/>
          </a:prstGeom>
        </p:spPr>
      </p:pic>
      <p:sp>
        <p:nvSpPr>
          <p:cNvPr id="10" name="ZoneTexte 9"/>
          <p:cNvSpPr txBox="1"/>
          <p:nvPr/>
        </p:nvSpPr>
        <p:spPr>
          <a:xfrm>
            <a:off x="628650" y="962965"/>
            <a:ext cx="3499102" cy="300082"/>
          </a:xfrm>
          <a:prstGeom prst="rect">
            <a:avLst/>
          </a:prstGeom>
          <a:noFill/>
        </p:spPr>
        <p:txBody>
          <a:bodyPr wrap="square" rtlCol="0">
            <a:spAutoFit/>
          </a:bodyPr>
          <a:lstStyle/>
          <a:p>
            <a:r>
              <a:rPr lang="fr-FR" sz="1350" dirty="0">
                <a:solidFill>
                  <a:srgbClr val="000091"/>
                </a:solidFill>
                <a:hlinkClick r:id="rId5"/>
              </a:rPr>
              <a:t>https://www.horizon-europe.gouv.fr/amsc</a:t>
            </a:r>
            <a:endParaRPr lang="fr-FR" sz="1350" dirty="0">
              <a:solidFill>
                <a:srgbClr val="000091"/>
              </a:solidFill>
            </a:endParaRPr>
          </a:p>
        </p:txBody>
      </p:sp>
      <p:pic>
        <p:nvPicPr>
          <p:cNvPr id="11" name="Image 10"/>
          <p:cNvPicPr>
            <a:picLocks noChangeAspect="1"/>
          </p:cNvPicPr>
          <p:nvPr/>
        </p:nvPicPr>
        <p:blipFill>
          <a:blip r:embed="rId6"/>
          <a:stretch>
            <a:fillRect/>
          </a:stretch>
        </p:blipFill>
        <p:spPr>
          <a:xfrm>
            <a:off x="4563277" y="1156231"/>
            <a:ext cx="3789347" cy="2230547"/>
          </a:xfrm>
          <a:prstGeom prst="rect">
            <a:avLst/>
          </a:prstGeom>
        </p:spPr>
      </p:pic>
      <p:sp>
        <p:nvSpPr>
          <p:cNvPr id="12" name="ZoneTexte 11"/>
          <p:cNvSpPr txBox="1"/>
          <p:nvPr/>
        </p:nvSpPr>
        <p:spPr>
          <a:xfrm>
            <a:off x="5194570" y="922875"/>
            <a:ext cx="2859932" cy="300082"/>
          </a:xfrm>
          <a:prstGeom prst="rect">
            <a:avLst/>
          </a:prstGeom>
          <a:noFill/>
        </p:spPr>
        <p:txBody>
          <a:bodyPr wrap="square" rtlCol="0">
            <a:spAutoFit/>
          </a:bodyPr>
          <a:lstStyle/>
          <a:p>
            <a:r>
              <a:rPr lang="fr-FR" sz="1350" dirty="0">
                <a:solidFill>
                  <a:srgbClr val="000091"/>
                </a:solidFill>
              </a:rPr>
              <a:t>Avec des actualités / articles</a:t>
            </a:r>
          </a:p>
        </p:txBody>
      </p:sp>
      <p:pic>
        <p:nvPicPr>
          <p:cNvPr id="13" name="Image 12"/>
          <p:cNvPicPr>
            <a:picLocks noChangeAspect="1"/>
          </p:cNvPicPr>
          <p:nvPr/>
        </p:nvPicPr>
        <p:blipFill>
          <a:blip r:embed="rId7"/>
          <a:stretch>
            <a:fillRect/>
          </a:stretch>
        </p:blipFill>
        <p:spPr>
          <a:xfrm>
            <a:off x="5194570" y="3508916"/>
            <a:ext cx="3708671" cy="1590626"/>
          </a:xfrm>
          <a:prstGeom prst="rect">
            <a:avLst/>
          </a:prstGeom>
        </p:spPr>
      </p:pic>
      <p:sp>
        <p:nvSpPr>
          <p:cNvPr id="14" name="ZoneTexte 13"/>
          <p:cNvSpPr txBox="1"/>
          <p:nvPr/>
        </p:nvSpPr>
        <p:spPr>
          <a:xfrm>
            <a:off x="452339" y="3618318"/>
            <a:ext cx="3309834" cy="300082"/>
          </a:xfrm>
          <a:prstGeom prst="rect">
            <a:avLst/>
          </a:prstGeom>
          <a:noFill/>
        </p:spPr>
        <p:txBody>
          <a:bodyPr wrap="square" rtlCol="0">
            <a:spAutoFit/>
          </a:bodyPr>
          <a:lstStyle/>
          <a:p>
            <a:pPr algn="ctr"/>
            <a:r>
              <a:rPr lang="fr-FR" sz="1350" dirty="0">
                <a:solidFill>
                  <a:srgbClr val="000091"/>
                </a:solidFill>
              </a:rPr>
              <a:t>Des ressources pour vous aider</a:t>
            </a:r>
          </a:p>
        </p:txBody>
      </p:sp>
      <p:sp>
        <p:nvSpPr>
          <p:cNvPr id="15" name="ZoneTexte 14"/>
          <p:cNvSpPr txBox="1"/>
          <p:nvPr/>
        </p:nvSpPr>
        <p:spPr>
          <a:xfrm>
            <a:off x="3762173" y="3223343"/>
            <a:ext cx="3309834" cy="300082"/>
          </a:xfrm>
          <a:prstGeom prst="rect">
            <a:avLst/>
          </a:prstGeom>
          <a:noFill/>
        </p:spPr>
        <p:txBody>
          <a:bodyPr wrap="square" rtlCol="0">
            <a:spAutoFit/>
          </a:bodyPr>
          <a:lstStyle/>
          <a:p>
            <a:pPr algn="ctr"/>
            <a:r>
              <a:rPr lang="fr-FR" sz="1350" dirty="0">
                <a:solidFill>
                  <a:srgbClr val="000091"/>
                </a:solidFill>
              </a:rPr>
              <a:t>Les évènements à venir et à revoir</a:t>
            </a:r>
          </a:p>
        </p:txBody>
      </p:sp>
      <p:pic>
        <p:nvPicPr>
          <p:cNvPr id="16" name="Imag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Tree>
    <p:extLst>
      <p:ext uri="{BB962C8B-B14F-4D97-AF65-F5344CB8AC3E}">
        <p14:creationId xmlns:p14="http://schemas.microsoft.com/office/powerpoint/2010/main" val="2846301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26650" y="987574"/>
            <a:ext cx="7886700" cy="3263504"/>
          </a:xfrm>
        </p:spPr>
        <p:txBody>
          <a:bodyPr>
            <a:noAutofit/>
          </a:bodyPr>
          <a:lstStyle/>
          <a:p>
            <a:pPr marL="64292" indent="0">
              <a:buNone/>
            </a:pPr>
            <a:endParaRPr lang="fr-FR" sz="900" dirty="0"/>
          </a:p>
          <a:p>
            <a:pPr marL="64292" indent="0">
              <a:buNone/>
            </a:pPr>
            <a:endParaRPr lang="fr-FR" dirty="0"/>
          </a:p>
          <a:p>
            <a:pPr marL="64292" indent="0" algn="ctr">
              <a:buNone/>
            </a:pPr>
            <a:r>
              <a:rPr lang="fr-FR" sz="1600" dirty="0"/>
              <a:t>Portail français dédié au programme MSCA d’Horizon Europe :</a:t>
            </a:r>
          </a:p>
          <a:p>
            <a:pPr marL="64292" indent="0" algn="ctr">
              <a:buNone/>
            </a:pPr>
            <a:endParaRPr lang="fr-FR" sz="150" dirty="0"/>
          </a:p>
          <a:p>
            <a:pPr marL="64292" indent="0" algn="ctr">
              <a:buNone/>
            </a:pPr>
            <a:r>
              <a:rPr lang="fr-FR" sz="1600" dirty="0">
                <a:hlinkClick r:id="rId3"/>
              </a:rPr>
              <a:t>https://www.horizon-europe.gouv.fr/amsc</a:t>
            </a:r>
            <a:endParaRPr lang="fr-FR" sz="1600" dirty="0"/>
          </a:p>
          <a:p>
            <a:pPr marL="64292" indent="0" algn="ctr">
              <a:buNone/>
            </a:pPr>
            <a:endParaRPr lang="fr-FR" sz="1600" dirty="0"/>
          </a:p>
          <a:p>
            <a:pPr marL="64292" indent="0" algn="ctr">
              <a:buNone/>
            </a:pPr>
            <a:r>
              <a:rPr lang="fr-FR" sz="1600" dirty="0"/>
              <a:t>Page LinkedIn      du PCN AMSC :</a:t>
            </a:r>
          </a:p>
          <a:p>
            <a:pPr marL="64292" indent="0" algn="ctr">
              <a:buNone/>
            </a:pPr>
            <a:endParaRPr lang="fr-FR" sz="150" dirty="0"/>
          </a:p>
          <a:p>
            <a:pPr marL="64292" indent="0" algn="ctr">
              <a:buNone/>
            </a:pPr>
            <a:r>
              <a:rPr lang="fr-FR" sz="1600" dirty="0">
                <a:hlinkClick r:id="rId4"/>
              </a:rPr>
              <a:t>https://www.linkedin.com/company/pcn-amsc-fr/</a:t>
            </a:r>
            <a:r>
              <a:rPr lang="fr-FR" sz="1600" dirty="0"/>
              <a:t> </a:t>
            </a:r>
          </a:p>
          <a:p>
            <a:pPr marL="64292" indent="0" algn="ctr">
              <a:buNone/>
            </a:pPr>
            <a:endParaRPr lang="fr-FR" sz="1600" dirty="0"/>
          </a:p>
          <a:p>
            <a:pPr marL="64292" indent="0" algn="ctr">
              <a:buNone/>
            </a:pPr>
            <a:r>
              <a:rPr lang="fr-FR" sz="1600" dirty="0"/>
              <a:t>Contacter le PCN MSCA : </a:t>
            </a:r>
          </a:p>
          <a:p>
            <a:pPr marL="64292" indent="0" algn="ctr">
              <a:buNone/>
            </a:pPr>
            <a:endParaRPr lang="fr-FR" sz="150" dirty="0"/>
          </a:p>
          <a:p>
            <a:pPr marL="64292" indent="0" algn="ctr">
              <a:buNone/>
            </a:pPr>
            <a:r>
              <a:rPr lang="fr-FR" sz="1600" dirty="0">
                <a:hlinkClick r:id="rId5"/>
              </a:rPr>
              <a:t>pcn-mariescurie@recherche.gouv.fr</a:t>
            </a:r>
            <a:endParaRPr lang="fr-FR" sz="1600" dirty="0"/>
          </a:p>
          <a:p>
            <a:pPr marL="64292" indent="0" algn="ctr">
              <a:buNone/>
            </a:pPr>
            <a:endParaRPr lang="fr-FR" sz="1600" dirty="0"/>
          </a:p>
          <a:p>
            <a:pPr marL="64292" indent="0" algn="ctr">
              <a:buNone/>
            </a:pPr>
            <a:r>
              <a:rPr lang="fr-FR" sz="1600" i="1" dirty="0"/>
              <a:t>S’inscrire à la liste de diffusion du PCN MSCA</a:t>
            </a:r>
            <a:r>
              <a:rPr lang="fr-FR" sz="1600" dirty="0"/>
              <a:t>         </a:t>
            </a:r>
            <a:r>
              <a:rPr lang="fr-FR" sz="1600" dirty="0">
                <a:hlinkClick r:id="rId6"/>
              </a:rPr>
              <a:t>ICI</a:t>
            </a:r>
            <a:endParaRPr lang="fr-FR" sz="1600" dirty="0"/>
          </a:p>
          <a:p>
            <a:pPr marL="64292" indent="0" algn="ctr">
              <a:buNone/>
            </a:pPr>
            <a:endParaRPr lang="fr-FR" sz="1600" dirty="0"/>
          </a:p>
          <a:p>
            <a:pPr marL="64292" indent="0" algn="ctr">
              <a:buNone/>
            </a:pPr>
            <a:endParaRPr lang="fr-FR" sz="2000" dirty="0"/>
          </a:p>
          <a:p>
            <a:pPr marL="64292" indent="0" algn="ctr">
              <a:buNone/>
            </a:pPr>
            <a:endParaRPr lang="fr-FR" sz="2000" dirty="0"/>
          </a:p>
        </p:txBody>
      </p:sp>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528" y="180730"/>
            <a:ext cx="918264" cy="674465"/>
          </a:xfrm>
          <a:prstGeom prst="rect">
            <a:avLst/>
          </a:prstGeom>
        </p:spPr>
      </p:pic>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594" y="2427253"/>
            <a:ext cx="1566397" cy="1042366"/>
          </a:xfrm>
          <a:prstGeom prst="rect">
            <a:avLst/>
          </a:prstGeom>
        </p:spPr>
      </p:pic>
      <p:pic>
        <p:nvPicPr>
          <p:cNvPr id="12" name="Image 11"/>
          <p:cNvPicPr>
            <a:picLocks noChangeAspect="1"/>
          </p:cNvPicPr>
          <p:nvPr/>
        </p:nvPicPr>
        <p:blipFill>
          <a:blip r:embed="rId9"/>
          <a:stretch>
            <a:fillRect/>
          </a:stretch>
        </p:blipFill>
        <p:spPr>
          <a:xfrm>
            <a:off x="3698206" y="1"/>
            <a:ext cx="5416903" cy="1438349"/>
          </a:xfrm>
          <a:prstGeom prst="rect">
            <a:avLst/>
          </a:prstGeom>
        </p:spPr>
      </p:pic>
      <p:pic>
        <p:nvPicPr>
          <p:cNvPr id="4" name="Image 3">
            <a:extLst>
              <a:ext uri="{FF2B5EF4-FFF2-40B4-BE49-F238E27FC236}">
                <a16:creationId xmlns:a16="http://schemas.microsoft.com/office/drawing/2014/main" id="{37F9A954-FEEF-4950-B68B-483FB007E65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72200" y="4443958"/>
            <a:ext cx="258672" cy="258672"/>
          </a:xfrm>
          <a:prstGeom prst="rect">
            <a:avLst/>
          </a:prstGeom>
        </p:spPr>
      </p:pic>
      <p:pic>
        <p:nvPicPr>
          <p:cNvPr id="7" name="Image 6">
            <a:extLst>
              <a:ext uri="{FF2B5EF4-FFF2-40B4-BE49-F238E27FC236}">
                <a16:creationId xmlns:a16="http://schemas.microsoft.com/office/drawing/2014/main" id="{D20FBBAD-B306-4DB1-BDF0-2F58D52A4EB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80671" y="2390824"/>
            <a:ext cx="361851" cy="361851"/>
          </a:xfrm>
          <a:prstGeom prst="rect">
            <a:avLst/>
          </a:prstGeom>
        </p:spPr>
      </p:pic>
    </p:spTree>
    <p:extLst>
      <p:ext uri="{BB962C8B-B14F-4D97-AF65-F5344CB8AC3E}">
        <p14:creationId xmlns:p14="http://schemas.microsoft.com/office/powerpoint/2010/main" val="3036478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pPr marL="64294" indent="0">
              <a:buNone/>
            </a:pPr>
            <a:r>
              <a:rPr lang="fr-FR" dirty="0"/>
              <a:t>    </a:t>
            </a:r>
          </a:p>
        </p:txBody>
      </p:sp>
      <p:sp>
        <p:nvSpPr>
          <p:cNvPr id="4" name="ZoneTexte 3"/>
          <p:cNvSpPr txBox="1"/>
          <p:nvPr/>
        </p:nvSpPr>
        <p:spPr>
          <a:xfrm>
            <a:off x="448518" y="1131590"/>
            <a:ext cx="8298000" cy="2749471"/>
          </a:xfrm>
          <a:prstGeom prst="rect">
            <a:avLst/>
          </a:prstGeom>
          <a:noFill/>
        </p:spPr>
        <p:txBody>
          <a:bodyPr wrap="square" rtlCol="0">
            <a:spAutoFit/>
          </a:bodyPr>
          <a:lstStyle/>
          <a:p>
            <a:pPr marL="285750" indent="-285750" algn="just">
              <a:spcBef>
                <a:spcPts val="200"/>
              </a:spcBef>
              <a:spcAft>
                <a:spcPts val="1200"/>
              </a:spcAft>
              <a:buFont typeface="Arial" panose="020B0604020202020204" pitchFamily="34" charset="0"/>
              <a:buChar char="•"/>
            </a:pPr>
            <a:r>
              <a:rPr lang="fr-FR" sz="1400" b="1" dirty="0">
                <a:solidFill>
                  <a:schemeClr val="tx2"/>
                </a:solidFill>
              </a:rPr>
              <a:t>Programme de financement européen </a:t>
            </a:r>
            <a:r>
              <a:rPr lang="fr-FR" sz="1400" dirty="0">
                <a:solidFill>
                  <a:schemeClr val="tx2"/>
                </a:solidFill>
              </a:rPr>
              <a:t>créé en </a:t>
            </a:r>
            <a:r>
              <a:rPr lang="fr-FR" sz="1400" b="1" dirty="0">
                <a:solidFill>
                  <a:schemeClr val="tx2"/>
                </a:solidFill>
              </a:rPr>
              <a:t>1994 </a:t>
            </a:r>
            <a:r>
              <a:rPr lang="fr-FR" sz="1400" dirty="0">
                <a:solidFill>
                  <a:schemeClr val="tx2"/>
                </a:solidFill>
              </a:rPr>
              <a:t>et portant le nom de Marie </a:t>
            </a:r>
            <a:r>
              <a:rPr lang="fr-FR" sz="1400" dirty="0" err="1">
                <a:solidFill>
                  <a:schemeClr val="tx2"/>
                </a:solidFill>
              </a:rPr>
              <a:t>Sklodowska</a:t>
            </a:r>
            <a:r>
              <a:rPr lang="fr-FR" sz="1400" dirty="0">
                <a:solidFill>
                  <a:schemeClr val="tx2"/>
                </a:solidFill>
              </a:rPr>
              <a:t>-Curie depuis 1996</a:t>
            </a:r>
            <a:r>
              <a:rPr lang="fr-FR" sz="1400" b="1" dirty="0">
                <a:solidFill>
                  <a:schemeClr val="tx2"/>
                </a:solidFill>
              </a:rPr>
              <a:t> </a:t>
            </a:r>
          </a:p>
          <a:p>
            <a:pPr marL="285750" indent="-285750" algn="just">
              <a:spcBef>
                <a:spcPts val="200"/>
              </a:spcBef>
              <a:spcAft>
                <a:spcPts val="1200"/>
              </a:spcAft>
              <a:buFont typeface="Arial" panose="020B0604020202020204" pitchFamily="34" charset="0"/>
              <a:buChar char="•"/>
            </a:pPr>
            <a:r>
              <a:rPr lang="fr-FR" sz="1400" b="1" dirty="0">
                <a:solidFill>
                  <a:schemeClr val="tx2"/>
                </a:solidFill>
              </a:rPr>
              <a:t>A octroyé depuis des bourses pour former les chercheurs à tous les stades de leur carrière en encourageant la mobilité internationale, intersectorielle et interdisciplinaire </a:t>
            </a:r>
          </a:p>
          <a:p>
            <a:pPr marL="285750" indent="-285750" algn="just">
              <a:spcBef>
                <a:spcPts val="200"/>
              </a:spcBef>
              <a:spcAft>
                <a:spcPts val="200"/>
              </a:spcAft>
              <a:buFont typeface="Arial" panose="020B0604020202020204" pitchFamily="34" charset="0"/>
              <a:buChar char="•"/>
            </a:pPr>
            <a:r>
              <a:rPr lang="fr-FR" sz="1400" dirty="0">
                <a:solidFill>
                  <a:schemeClr val="tx2"/>
                </a:solidFill>
              </a:rPr>
              <a:t>L’idée est que l’Europe puisse avoir des </a:t>
            </a:r>
            <a:r>
              <a:rPr lang="fr-FR" sz="1400" b="1" dirty="0">
                <a:solidFill>
                  <a:schemeClr val="tx2"/>
                </a:solidFill>
              </a:rPr>
              <a:t>ressources humaines </a:t>
            </a:r>
            <a:r>
              <a:rPr lang="fr-FR" sz="1400" dirty="0">
                <a:solidFill>
                  <a:schemeClr val="tx2"/>
                </a:solidFill>
              </a:rPr>
              <a:t>créatives, avec des compétences correspondant aux besoins du marché du travail (académique ou non académique) et capables:</a:t>
            </a:r>
          </a:p>
          <a:p>
            <a:pPr marL="742950" lvl="1" indent="-285750" algn="just">
              <a:spcBef>
                <a:spcPts val="200"/>
              </a:spcBef>
              <a:spcAft>
                <a:spcPts val="200"/>
              </a:spcAft>
              <a:buFont typeface="Courier New" panose="02070309020205020404" pitchFamily="49" charset="0"/>
              <a:buChar char="o"/>
            </a:pPr>
            <a:r>
              <a:rPr lang="fr-FR" sz="1200" dirty="0">
                <a:solidFill>
                  <a:schemeClr val="tx2"/>
                </a:solidFill>
              </a:rPr>
              <a:t>d’innover &amp; de convertir les idées en produits et services au bénéfice de l’économie et de la société ;</a:t>
            </a:r>
          </a:p>
          <a:p>
            <a:pPr marL="742950" lvl="1" indent="-285750" algn="just">
              <a:spcBef>
                <a:spcPts val="200"/>
              </a:spcBef>
              <a:spcAft>
                <a:spcPts val="200"/>
              </a:spcAft>
              <a:buFont typeface="Courier New" panose="02070309020205020404" pitchFamily="49" charset="0"/>
              <a:buChar char="o"/>
            </a:pPr>
            <a:r>
              <a:rPr lang="fr-FR" sz="1200" dirty="0">
                <a:solidFill>
                  <a:schemeClr val="tx2"/>
                </a:solidFill>
              </a:rPr>
              <a:t>de détecter et relever les défis à venir ;</a:t>
            </a:r>
          </a:p>
          <a:p>
            <a:pPr marL="742950" lvl="1" indent="-285750" algn="just">
              <a:spcBef>
                <a:spcPts val="200"/>
              </a:spcBef>
              <a:spcAft>
                <a:spcPts val="200"/>
              </a:spcAft>
              <a:buFont typeface="Courier New" panose="02070309020205020404" pitchFamily="49" charset="0"/>
              <a:buChar char="o"/>
            </a:pPr>
            <a:r>
              <a:rPr lang="fr-FR" sz="1200" dirty="0">
                <a:solidFill>
                  <a:schemeClr val="tx2"/>
                </a:solidFill>
              </a:rPr>
              <a:t>d’informer les décideurs et le public au sens large. </a:t>
            </a:r>
            <a:endParaRPr lang="fr-FR" sz="1400" dirty="0">
              <a:solidFill>
                <a:schemeClr val="tx2"/>
              </a:solidFill>
            </a:endParaRPr>
          </a:p>
          <a:p>
            <a:pPr marL="742950" lvl="1" indent="-285750" algn="just">
              <a:spcBef>
                <a:spcPts val="200"/>
              </a:spcBef>
              <a:spcAft>
                <a:spcPts val="200"/>
              </a:spcAft>
              <a:buFont typeface="Arial" panose="020B0604020202020204" pitchFamily="34" charset="0"/>
              <a:buChar char="•"/>
            </a:pPr>
            <a:endParaRPr lang="fr-FR" sz="1600" dirty="0"/>
          </a:p>
        </p:txBody>
      </p:sp>
      <p:sp>
        <p:nvSpPr>
          <p:cNvPr id="7" name="Espace réservé du numéro de diapositive 5"/>
          <p:cNvSpPr>
            <a:spLocks noGrp="1"/>
          </p:cNvSpPr>
          <p:nvPr>
            <p:ph type="sldNum" sz="quarter" idx="12"/>
          </p:nvPr>
        </p:nvSpPr>
        <p:spPr>
          <a:xfrm>
            <a:off x="7596336" y="4803998"/>
            <a:ext cx="1170000" cy="339502"/>
          </a:xfrm>
        </p:spPr>
        <p:txBody>
          <a:bodyPr/>
          <a:lstStyle/>
          <a:p>
            <a:fld id="{00000000-1234-1234-1234-123412341234}" type="slidenum">
              <a:rPr lang="fr-FR" smtClean="0"/>
              <a:pPr/>
              <a:t>3</a:t>
            </a:fld>
            <a:endParaRPr lang="fr-FR" dirty="0"/>
          </a:p>
        </p:txBody>
      </p:sp>
      <p:sp>
        <p:nvSpPr>
          <p:cNvPr id="9" name="Google Shape;97;p3"/>
          <p:cNvSpPr txBox="1">
            <a:spLocks/>
          </p:cNvSpPr>
          <p:nvPr/>
        </p:nvSpPr>
        <p:spPr bwMode="gray">
          <a:xfrm>
            <a:off x="3328838" y="179325"/>
            <a:ext cx="5635650"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lgn="l">
              <a:buSzPts val="4400"/>
            </a:pPr>
            <a:r>
              <a:rPr lang="fr-FR" sz="2000" dirty="0">
                <a:latin typeface="+mn-lt"/>
                <a:ea typeface="Lato"/>
                <a:cs typeface="Lato"/>
                <a:sym typeface="Lato"/>
              </a:rPr>
              <a:t>Les Actions Marie Skłodowska-Curie (AMSC)</a:t>
            </a: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2" name="Image 1"/>
          <p:cNvPicPr>
            <a:picLocks noChangeAspect="1"/>
          </p:cNvPicPr>
          <p:nvPr/>
        </p:nvPicPr>
        <p:blipFill>
          <a:blip r:embed="rId4"/>
          <a:stretch>
            <a:fillRect/>
          </a:stretch>
        </p:blipFill>
        <p:spPr>
          <a:xfrm>
            <a:off x="2771800" y="3562025"/>
            <a:ext cx="3266371" cy="1190864"/>
          </a:xfrm>
          <a:prstGeom prst="rect">
            <a:avLst/>
          </a:prstGeom>
        </p:spPr>
      </p:pic>
    </p:spTree>
    <p:extLst>
      <p:ext uri="{BB962C8B-B14F-4D97-AF65-F5344CB8AC3E}">
        <p14:creationId xmlns:p14="http://schemas.microsoft.com/office/powerpoint/2010/main" val="3966246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26760C73-6338-43D0-9268-E1E34BBCE416}" type="slidenum">
              <a:rPr lang="fr-FR" sz="1400" smtClean="0"/>
              <a:t>4</a:t>
            </a:fld>
            <a:endParaRPr lang="fr-FR" sz="1400" dirty="0"/>
          </a:p>
        </p:txBody>
      </p:sp>
      <p:pic>
        <p:nvPicPr>
          <p:cNvPr id="7" name="Image 6"/>
          <p:cNvPicPr>
            <a:picLocks noChangeAspect="1"/>
          </p:cNvPicPr>
          <p:nvPr/>
        </p:nvPicPr>
        <p:blipFill>
          <a:blip r:embed="rId3"/>
          <a:stretch>
            <a:fillRect/>
          </a:stretch>
        </p:blipFill>
        <p:spPr>
          <a:xfrm>
            <a:off x="1259632" y="1019547"/>
            <a:ext cx="7357344" cy="3669437"/>
          </a:xfrm>
          <a:prstGeom prst="rect">
            <a:avLst/>
          </a:prstGeom>
        </p:spPr>
      </p:pic>
      <p:sp>
        <p:nvSpPr>
          <p:cNvPr id="8" name="Rectangle 7"/>
          <p:cNvSpPr/>
          <p:nvPr/>
        </p:nvSpPr>
        <p:spPr>
          <a:xfrm>
            <a:off x="2519772" y="1793823"/>
            <a:ext cx="1476164" cy="1944216"/>
          </a:xfrm>
          <a:prstGeom prst="rect">
            <a:avLst/>
          </a:prstGeom>
          <a:noFill/>
          <a:ln>
            <a:solidFill>
              <a:srgbClr val="EC13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2627784" y="2564760"/>
            <a:ext cx="1296144" cy="151006"/>
          </a:xfrm>
          <a:prstGeom prst="rect">
            <a:avLst/>
          </a:prstGeom>
          <a:noFill/>
          <a:ln>
            <a:solidFill>
              <a:srgbClr val="EC13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205353" y="2378653"/>
            <a:ext cx="1080120" cy="523220"/>
          </a:xfrm>
          <a:prstGeom prst="rect">
            <a:avLst/>
          </a:prstGeom>
          <a:noFill/>
          <a:ln>
            <a:solidFill>
              <a:srgbClr val="C00000"/>
            </a:solidFill>
          </a:ln>
        </p:spPr>
        <p:txBody>
          <a:bodyPr wrap="square" rtlCol="0">
            <a:spAutoFit/>
          </a:bodyPr>
          <a:lstStyle/>
          <a:p>
            <a:pPr algn="ctr"/>
            <a:r>
              <a:rPr lang="fr-FR" sz="1400" dirty="0">
                <a:solidFill>
                  <a:schemeClr val="accent4">
                    <a:lumMod val="75000"/>
                  </a:schemeClr>
                </a:solidFill>
              </a:rPr>
              <a:t>6,6 milliards € </a:t>
            </a:r>
          </a:p>
        </p:txBody>
      </p:sp>
      <p:cxnSp>
        <p:nvCxnSpPr>
          <p:cNvPr id="3" name="Connecteur droit avec flèche 2"/>
          <p:cNvCxnSpPr/>
          <p:nvPr/>
        </p:nvCxnSpPr>
        <p:spPr>
          <a:xfrm>
            <a:off x="1331640" y="2643758"/>
            <a:ext cx="1152128" cy="0"/>
          </a:xfrm>
          <a:prstGeom prst="straightConnector1">
            <a:avLst/>
          </a:prstGeom>
          <a:ln>
            <a:solidFill>
              <a:srgbClr val="C00000"/>
            </a:solidFill>
            <a:headEnd w="lg" len="med"/>
            <a:tailEnd type="triangle" w="lg" len="med"/>
          </a:ln>
        </p:spPr>
        <p:style>
          <a:lnRef idx="2">
            <a:schemeClr val="accent4"/>
          </a:lnRef>
          <a:fillRef idx="0">
            <a:schemeClr val="accent4"/>
          </a:fillRef>
          <a:effectRef idx="1">
            <a:schemeClr val="accent4"/>
          </a:effectRef>
          <a:fontRef idx="minor">
            <a:schemeClr val="tx1"/>
          </a:fontRef>
        </p:style>
      </p:cxnSp>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
        <p:nvSpPr>
          <p:cNvPr id="12" name="Google Shape;97;p3">
            <a:extLst>
              <a:ext uri="{FF2B5EF4-FFF2-40B4-BE49-F238E27FC236}">
                <a16:creationId xmlns:a16="http://schemas.microsoft.com/office/drawing/2014/main" id="{4B57FFB5-65A9-41E1-AF6B-A8268452FE86}"/>
              </a:ext>
            </a:extLst>
          </p:cNvPr>
          <p:cNvSpPr txBox="1">
            <a:spLocks/>
          </p:cNvSpPr>
          <p:nvPr/>
        </p:nvSpPr>
        <p:spPr bwMode="gray">
          <a:xfrm>
            <a:off x="3328838" y="179325"/>
            <a:ext cx="5635650" cy="745706"/>
          </a:xfrm>
          <a:prstGeom prst="rect">
            <a:avLst/>
          </a:prstGeom>
          <a:noFill/>
          <a:ln>
            <a:noFill/>
          </a:ln>
        </p:spPr>
        <p:txBody>
          <a:bodyPr spcFirstLastPara="1" vert="horz" wrap="square" lIns="51427" tIns="25706" rIns="51427" bIns="25706" rtlCol="0" anchor="ctr" anchorCtr="0">
            <a:normAutofit/>
          </a:bodyPr>
          <a:lstStyle>
            <a:lvl1pPr algn="ctr" defTabSz="914400" rtl="0" eaLnBrk="1" latinLnBrk="0" hangingPunct="1">
              <a:lnSpc>
                <a:spcPct val="90000"/>
              </a:lnSpc>
              <a:spcBef>
                <a:spcPct val="0"/>
              </a:spcBef>
              <a:buNone/>
              <a:defRPr sz="4500" b="1" kern="1200">
                <a:solidFill>
                  <a:schemeClr val="tx2"/>
                </a:solidFill>
                <a:latin typeface="+mj-lt"/>
                <a:ea typeface="+mj-ea"/>
                <a:cs typeface="+mj-cs"/>
              </a:defRPr>
            </a:lvl1pPr>
          </a:lstStyle>
          <a:p>
            <a:pPr>
              <a:buSzPts val="4400"/>
            </a:pPr>
            <a:r>
              <a:rPr lang="fr-FR" sz="1800" dirty="0">
                <a:latin typeface="+mn-lt"/>
                <a:ea typeface="Lato"/>
                <a:cs typeface="Lato"/>
                <a:sym typeface="Lato"/>
              </a:rPr>
              <a:t>MSCA dans le programme-cadre Horizon Europe</a:t>
            </a:r>
          </a:p>
        </p:txBody>
      </p:sp>
    </p:spTree>
    <p:extLst>
      <p:ext uri="{BB962C8B-B14F-4D97-AF65-F5344CB8AC3E}">
        <p14:creationId xmlns:p14="http://schemas.microsoft.com/office/powerpoint/2010/main" val="181235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a:spLocks noGrp="1"/>
          </p:cNvSpPr>
          <p:nvPr>
            <p:ph type="title"/>
          </p:nvPr>
        </p:nvSpPr>
        <p:spPr>
          <a:xfrm>
            <a:off x="1475656" y="987574"/>
            <a:ext cx="5915025" cy="745706"/>
          </a:xfrm>
          <a:prstGeom prst="rect">
            <a:avLst/>
          </a:prstGeom>
          <a:noFill/>
          <a:ln>
            <a:noFill/>
          </a:ln>
        </p:spPr>
        <p:txBody>
          <a:bodyPr spcFirstLastPara="1" vert="horz" wrap="square" lIns="51427" tIns="25706" rIns="51427" bIns="25706" rtlCol="0" anchor="ctr" anchorCtr="0">
            <a:normAutofit/>
          </a:bodyPr>
          <a:lstStyle/>
          <a:p>
            <a:pPr algn="ctr">
              <a:buSzPts val="4400"/>
            </a:pPr>
            <a:r>
              <a:rPr lang="fr-FR" sz="2400" b="1" dirty="0">
                <a:latin typeface="Lato"/>
                <a:ea typeface="Lato"/>
                <a:cs typeface="Lato"/>
                <a:sym typeface="Lato"/>
              </a:rPr>
              <a:t>Objectifs du programme AMSC</a:t>
            </a:r>
            <a:endParaRPr sz="2400" b="1" dirty="0">
              <a:latin typeface="Lato"/>
              <a:ea typeface="Lato"/>
              <a:cs typeface="Lato"/>
              <a:sym typeface="Lato"/>
            </a:endParaRPr>
          </a:p>
        </p:txBody>
      </p:sp>
      <p:sp>
        <p:nvSpPr>
          <p:cNvPr id="98" name="Google Shape;98;p3"/>
          <p:cNvSpPr txBox="1">
            <a:spLocks noGrp="1"/>
          </p:cNvSpPr>
          <p:nvPr>
            <p:ph type="body" idx="1"/>
          </p:nvPr>
        </p:nvSpPr>
        <p:spPr>
          <a:xfrm>
            <a:off x="1369252" y="1798393"/>
            <a:ext cx="7177017" cy="2447550"/>
          </a:xfrm>
          <a:prstGeom prst="rect">
            <a:avLst/>
          </a:prstGeom>
          <a:noFill/>
          <a:ln>
            <a:noFill/>
          </a:ln>
        </p:spPr>
        <p:txBody>
          <a:bodyPr spcFirstLastPara="1" vert="horz" wrap="square" lIns="51427" tIns="25706" rIns="51427" bIns="25706" rtlCol="0" anchor="t" anchorCtr="0">
            <a:noAutofit/>
          </a:bodyPr>
          <a:lstStyle/>
          <a:p>
            <a:pPr algn="just">
              <a:lnSpc>
                <a:spcPct val="115000"/>
              </a:lnSpc>
              <a:spcBef>
                <a:spcPts val="675"/>
              </a:spcBef>
              <a:spcAft>
                <a:spcPts val="600"/>
              </a:spcAft>
            </a:pPr>
            <a:r>
              <a:rPr lang="fr-FR" sz="1700" dirty="0">
                <a:latin typeface="Lato"/>
                <a:ea typeface="Lato"/>
                <a:cs typeface="Lato"/>
                <a:sym typeface="Lato"/>
              </a:rPr>
              <a:t>Favoriser le développement de la  </a:t>
            </a:r>
            <a:r>
              <a:rPr lang="fr-FR" sz="1700" b="1" dirty="0">
                <a:latin typeface="Lato"/>
                <a:ea typeface="Lato"/>
                <a:cs typeface="Lato"/>
                <a:sym typeface="Lato"/>
              </a:rPr>
              <a:t>carrière des chercheurs</a:t>
            </a:r>
            <a:r>
              <a:rPr lang="fr-FR" sz="1700" dirty="0">
                <a:latin typeface="Lato"/>
                <a:ea typeface="Lato"/>
                <a:cs typeface="Lato"/>
                <a:sym typeface="Lato"/>
              </a:rPr>
              <a:t> à travers l’acquisition de </a:t>
            </a:r>
            <a:r>
              <a:rPr lang="fr-FR" sz="1700" b="1" dirty="0">
                <a:latin typeface="Lato"/>
                <a:ea typeface="Lato"/>
                <a:cs typeface="Lato"/>
                <a:sym typeface="Lato"/>
              </a:rPr>
              <a:t>nouvelles connaissances et compétences </a:t>
            </a:r>
            <a:endParaRPr sz="1700" b="1" dirty="0">
              <a:latin typeface="Lato"/>
              <a:ea typeface="Lato"/>
              <a:cs typeface="Lato"/>
              <a:sym typeface="Lato"/>
            </a:endParaRPr>
          </a:p>
          <a:p>
            <a:pPr algn="just">
              <a:lnSpc>
                <a:spcPct val="115000"/>
              </a:lnSpc>
              <a:spcBef>
                <a:spcPts val="675"/>
              </a:spcBef>
              <a:spcAft>
                <a:spcPts val="600"/>
              </a:spcAft>
            </a:pPr>
            <a:r>
              <a:rPr lang="fr-FR" sz="1700" dirty="0">
                <a:latin typeface="Lato"/>
                <a:ea typeface="Lato"/>
                <a:cs typeface="Lato"/>
                <a:sym typeface="Lato"/>
              </a:rPr>
              <a:t>Via la </a:t>
            </a:r>
            <a:r>
              <a:rPr lang="fr-FR" sz="1700" b="1" dirty="0">
                <a:latin typeface="Lato"/>
                <a:ea typeface="Lato"/>
                <a:cs typeface="Lato"/>
                <a:sym typeface="Lato"/>
              </a:rPr>
              <a:t>mobilité</a:t>
            </a:r>
            <a:r>
              <a:rPr lang="fr-FR" sz="1700" dirty="0">
                <a:latin typeface="Lato"/>
                <a:ea typeface="Lato"/>
                <a:cs typeface="Lato"/>
                <a:sym typeface="Lato"/>
              </a:rPr>
              <a:t> entre pays, secteurs (académique / non académique) et disciplines et la </a:t>
            </a:r>
            <a:r>
              <a:rPr lang="fr-FR" sz="1700" b="1" dirty="0">
                <a:latin typeface="Lato"/>
                <a:ea typeface="Lato"/>
                <a:cs typeface="Lato"/>
                <a:sym typeface="Lato"/>
              </a:rPr>
              <a:t>formation</a:t>
            </a:r>
            <a:endParaRPr sz="1700" b="1" dirty="0">
              <a:latin typeface="Lato"/>
              <a:ea typeface="Lato"/>
              <a:cs typeface="Lato"/>
              <a:sym typeface="Lato"/>
            </a:endParaRPr>
          </a:p>
          <a:p>
            <a:pPr algn="just">
              <a:lnSpc>
                <a:spcPct val="115000"/>
              </a:lnSpc>
              <a:spcBef>
                <a:spcPts val="675"/>
              </a:spcBef>
              <a:spcAft>
                <a:spcPts val="600"/>
              </a:spcAft>
            </a:pPr>
            <a:r>
              <a:rPr lang="fr-FR" sz="1700" dirty="0">
                <a:latin typeface="Lato"/>
                <a:ea typeface="Lato"/>
                <a:cs typeface="Lato"/>
                <a:sym typeface="Lato"/>
              </a:rPr>
              <a:t>Faciliter les </a:t>
            </a:r>
            <a:r>
              <a:rPr lang="fr-FR" sz="1700" b="1" dirty="0">
                <a:latin typeface="Lato"/>
                <a:ea typeface="Lato"/>
                <a:cs typeface="Lato"/>
                <a:sym typeface="Lato"/>
              </a:rPr>
              <a:t>synergies</a:t>
            </a:r>
            <a:r>
              <a:rPr lang="fr-FR" sz="1700" dirty="0">
                <a:latin typeface="Lato"/>
                <a:ea typeface="Lato"/>
                <a:cs typeface="Lato"/>
                <a:sym typeface="Lato"/>
              </a:rPr>
              <a:t> </a:t>
            </a:r>
          </a:p>
          <a:p>
            <a:pPr algn="just">
              <a:lnSpc>
                <a:spcPct val="115000"/>
              </a:lnSpc>
              <a:spcBef>
                <a:spcPts val="675"/>
              </a:spcBef>
              <a:spcAft>
                <a:spcPts val="600"/>
              </a:spcAft>
            </a:pPr>
            <a:r>
              <a:rPr lang="fr-FR" sz="1700" dirty="0">
                <a:latin typeface="Lato"/>
                <a:ea typeface="Lato"/>
                <a:cs typeface="Lato"/>
                <a:sym typeface="Lato"/>
              </a:rPr>
              <a:t>Rapprocher la recherche du </a:t>
            </a:r>
            <a:r>
              <a:rPr lang="fr-FR" sz="1700" b="1" dirty="0">
                <a:latin typeface="Lato"/>
                <a:ea typeface="Lato"/>
                <a:cs typeface="Lato"/>
                <a:sym typeface="Lato"/>
              </a:rPr>
              <a:t>grand</a:t>
            </a:r>
            <a:r>
              <a:rPr lang="fr-FR" sz="1700" dirty="0">
                <a:latin typeface="Lato"/>
                <a:ea typeface="Lato"/>
                <a:cs typeface="Lato"/>
                <a:sym typeface="Lato"/>
              </a:rPr>
              <a:t> </a:t>
            </a:r>
            <a:r>
              <a:rPr lang="fr-FR" sz="1700" b="1" dirty="0">
                <a:latin typeface="Lato"/>
                <a:ea typeface="Lato"/>
                <a:cs typeface="Lato"/>
                <a:sym typeface="Lato"/>
              </a:rPr>
              <a:t>public</a:t>
            </a:r>
            <a:r>
              <a:rPr lang="fr-FR" sz="1700" dirty="0">
                <a:latin typeface="Lato"/>
                <a:ea typeface="Lato"/>
                <a:cs typeface="Lato"/>
                <a:sym typeface="Lato"/>
              </a:rPr>
              <a:t> </a:t>
            </a:r>
            <a:endParaRPr sz="1700" dirty="0">
              <a:latin typeface="Lato"/>
              <a:ea typeface="Lato"/>
              <a:cs typeface="Lato"/>
              <a:sym typeface="Lato"/>
            </a:endParaRPr>
          </a:p>
        </p:txBody>
      </p:sp>
      <p:sp>
        <p:nvSpPr>
          <p:cNvPr id="99" name="Google Shape;99;p3"/>
          <p:cNvSpPr txBox="1">
            <a:spLocks noGrp="1"/>
          </p:cNvSpPr>
          <p:nvPr>
            <p:ph type="sldNum" idx="12"/>
          </p:nvPr>
        </p:nvSpPr>
        <p:spPr>
          <a:xfrm>
            <a:off x="7003220" y="4803998"/>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5</a:t>
            </a:fld>
            <a:endParaRPr sz="1400" dirty="0"/>
          </a:p>
        </p:txBody>
      </p:sp>
      <p:pic>
        <p:nvPicPr>
          <p:cNvPr id="2" name="Image 1"/>
          <p:cNvPicPr>
            <a:picLocks noChangeAspect="1"/>
          </p:cNvPicPr>
          <p:nvPr/>
        </p:nvPicPr>
        <p:blipFill>
          <a:blip r:embed="rId3"/>
          <a:stretch>
            <a:fillRect/>
          </a:stretch>
        </p:blipFill>
        <p:spPr>
          <a:xfrm>
            <a:off x="675758" y="1913195"/>
            <a:ext cx="555384" cy="388008"/>
          </a:xfrm>
          <a:prstGeom prst="rect">
            <a:avLst/>
          </a:prstGeom>
        </p:spPr>
      </p:pic>
      <p:pic>
        <p:nvPicPr>
          <p:cNvPr id="3" name="Image 2"/>
          <p:cNvPicPr>
            <a:picLocks noChangeAspect="1"/>
          </p:cNvPicPr>
          <p:nvPr/>
        </p:nvPicPr>
        <p:blipFill>
          <a:blip r:embed="rId4"/>
          <a:stretch>
            <a:fillRect/>
          </a:stretch>
        </p:blipFill>
        <p:spPr>
          <a:xfrm>
            <a:off x="675758" y="2615848"/>
            <a:ext cx="559678" cy="361743"/>
          </a:xfrm>
          <a:prstGeom prst="rect">
            <a:avLst/>
          </a:prstGeom>
        </p:spPr>
      </p:pic>
      <p:pic>
        <p:nvPicPr>
          <p:cNvPr id="5" name="Image 4"/>
          <p:cNvPicPr>
            <a:picLocks noChangeAspect="1"/>
          </p:cNvPicPr>
          <p:nvPr/>
        </p:nvPicPr>
        <p:blipFill>
          <a:blip r:embed="rId5"/>
          <a:stretch>
            <a:fillRect/>
          </a:stretch>
        </p:blipFill>
        <p:spPr>
          <a:xfrm>
            <a:off x="665183" y="3292236"/>
            <a:ext cx="564093" cy="376062"/>
          </a:xfrm>
          <a:prstGeom prst="rect">
            <a:avLst/>
          </a:prstGeom>
        </p:spPr>
      </p:pic>
      <p:pic>
        <p:nvPicPr>
          <p:cNvPr id="9" name="Picture 11"/>
          <p:cNvPicPr>
            <a:picLocks noChangeAspect="1"/>
          </p:cNvPicPr>
          <p:nvPr/>
        </p:nvPicPr>
        <p:blipFill>
          <a:blip r:embed="rId6"/>
          <a:stretch>
            <a:fillRect/>
          </a:stretch>
        </p:blipFill>
        <p:spPr>
          <a:xfrm>
            <a:off x="590110" y="3951919"/>
            <a:ext cx="730974" cy="277266"/>
          </a:xfrm>
          <a:prstGeom prst="rect">
            <a:avLst/>
          </a:prstGeom>
        </p:spPr>
      </p:pic>
      <p:pic>
        <p:nvPicPr>
          <p:cNvPr id="10" name="Imag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Tree>
    <p:extLst>
      <p:ext uri="{BB962C8B-B14F-4D97-AF65-F5344CB8AC3E}">
        <p14:creationId xmlns:p14="http://schemas.microsoft.com/office/powerpoint/2010/main" val="3739834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a:spLocks noGrp="1"/>
          </p:cNvSpPr>
          <p:nvPr>
            <p:ph type="title"/>
          </p:nvPr>
        </p:nvSpPr>
        <p:spPr>
          <a:xfrm>
            <a:off x="1403648" y="902534"/>
            <a:ext cx="5915025" cy="745706"/>
          </a:xfrm>
          <a:prstGeom prst="rect">
            <a:avLst/>
          </a:prstGeom>
          <a:noFill/>
          <a:ln>
            <a:noFill/>
          </a:ln>
        </p:spPr>
        <p:txBody>
          <a:bodyPr spcFirstLastPara="1" vert="horz" wrap="square" lIns="51427" tIns="25706" rIns="51427" bIns="25706" rtlCol="0" anchor="ctr" anchorCtr="0">
            <a:normAutofit/>
          </a:bodyPr>
          <a:lstStyle/>
          <a:p>
            <a:pPr algn="ctr">
              <a:buSzPts val="4400"/>
            </a:pPr>
            <a:r>
              <a:rPr lang="fr-FR" sz="2400" b="1" dirty="0">
                <a:latin typeface="Lato"/>
                <a:ea typeface="Lato"/>
                <a:cs typeface="Lato"/>
                <a:sym typeface="Lato"/>
              </a:rPr>
              <a:t>Caractéristiques</a:t>
            </a:r>
            <a:endParaRPr sz="2400" b="1" dirty="0">
              <a:latin typeface="Lato"/>
              <a:ea typeface="Lato"/>
              <a:cs typeface="Lato"/>
              <a:sym typeface="Lato"/>
            </a:endParaRPr>
          </a:p>
        </p:txBody>
      </p:sp>
      <p:sp>
        <p:nvSpPr>
          <p:cNvPr id="99" name="Google Shape;99;p3"/>
          <p:cNvSpPr txBox="1">
            <a:spLocks noGrp="1"/>
          </p:cNvSpPr>
          <p:nvPr>
            <p:ph type="sldNum" idx="12"/>
          </p:nvPr>
        </p:nvSpPr>
        <p:spPr>
          <a:xfrm>
            <a:off x="7092280" y="4876006"/>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6</a:t>
            </a:fld>
            <a:endParaRPr sz="1400" dirty="0"/>
          </a:p>
        </p:txBody>
      </p:sp>
      <p:sp>
        <p:nvSpPr>
          <p:cNvPr id="2" name="Rectangle à coins arrondis 1"/>
          <p:cNvSpPr/>
          <p:nvPr/>
        </p:nvSpPr>
        <p:spPr>
          <a:xfrm>
            <a:off x="3645770" y="1664262"/>
            <a:ext cx="1584176" cy="1368152"/>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Formation</a:t>
            </a:r>
          </a:p>
          <a:p>
            <a:pPr algn="ctr"/>
            <a:endParaRPr lang="fr-FR" sz="1200" dirty="0"/>
          </a:p>
          <a:p>
            <a:pPr algn="ctr"/>
            <a:r>
              <a:rPr lang="fr-FR" sz="1200" dirty="0"/>
              <a:t>Développement des compétences &amp; de la carrière des chercheurs</a:t>
            </a:r>
          </a:p>
        </p:txBody>
      </p:sp>
      <p:sp>
        <p:nvSpPr>
          <p:cNvPr id="6" name="Rectangle à coins arrondis 5"/>
          <p:cNvSpPr/>
          <p:nvPr/>
        </p:nvSpPr>
        <p:spPr>
          <a:xfrm>
            <a:off x="5326388" y="1682634"/>
            <a:ext cx="1584176" cy="1368152"/>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Mobilité</a:t>
            </a:r>
          </a:p>
          <a:p>
            <a:pPr algn="ctr"/>
            <a:endParaRPr lang="fr-FR" sz="1200" dirty="0"/>
          </a:p>
          <a:p>
            <a:pPr algn="ctr"/>
            <a:r>
              <a:rPr lang="fr-FR" sz="1200" dirty="0"/>
              <a:t>Internationale</a:t>
            </a:r>
          </a:p>
          <a:p>
            <a:pPr algn="ctr"/>
            <a:r>
              <a:rPr lang="fr-FR" sz="1200" dirty="0"/>
              <a:t>Intersectorielle</a:t>
            </a:r>
          </a:p>
          <a:p>
            <a:pPr algn="ctr"/>
            <a:r>
              <a:rPr lang="fr-FR" sz="1200" dirty="0"/>
              <a:t>Interdisciplinaire</a:t>
            </a:r>
          </a:p>
        </p:txBody>
      </p:sp>
      <p:sp>
        <p:nvSpPr>
          <p:cNvPr id="7" name="Rectangle à coins arrondis 6"/>
          <p:cNvSpPr/>
          <p:nvPr/>
        </p:nvSpPr>
        <p:spPr>
          <a:xfrm>
            <a:off x="1965152" y="1682634"/>
            <a:ext cx="1584176" cy="1368152"/>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Ouvert à </a:t>
            </a:r>
            <a:r>
              <a:rPr lang="fr-FR" sz="1200" b="1" dirty="0"/>
              <a:t>tous les domaines </a:t>
            </a:r>
            <a:r>
              <a:rPr lang="fr-FR" sz="1200" dirty="0"/>
              <a:t>de la recherche </a:t>
            </a:r>
          </a:p>
          <a:p>
            <a:pPr algn="ctr"/>
            <a:endParaRPr lang="fr-FR" sz="1200" dirty="0"/>
          </a:p>
          <a:p>
            <a:pPr algn="ctr"/>
            <a:r>
              <a:rPr lang="fr-FR" sz="1200" dirty="0" err="1"/>
              <a:t>Bottom</a:t>
            </a:r>
            <a:r>
              <a:rPr lang="fr-FR" sz="1200" dirty="0"/>
              <a:t>-up</a:t>
            </a:r>
          </a:p>
        </p:txBody>
      </p:sp>
      <p:sp>
        <p:nvSpPr>
          <p:cNvPr id="8" name="Rectangle à coins arrondis 7"/>
          <p:cNvSpPr/>
          <p:nvPr/>
        </p:nvSpPr>
        <p:spPr>
          <a:xfrm>
            <a:off x="5326388" y="3157161"/>
            <a:ext cx="1584176" cy="1368152"/>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Collaboration académique / non académique</a:t>
            </a:r>
            <a:endParaRPr lang="fr-FR" sz="1200" dirty="0"/>
          </a:p>
        </p:txBody>
      </p:sp>
      <p:sp>
        <p:nvSpPr>
          <p:cNvPr id="9" name="Rectangle à coins arrondis 8"/>
          <p:cNvSpPr/>
          <p:nvPr/>
        </p:nvSpPr>
        <p:spPr>
          <a:xfrm>
            <a:off x="3645770" y="3160504"/>
            <a:ext cx="1584176" cy="1368152"/>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Impact structurant </a:t>
            </a:r>
          </a:p>
          <a:p>
            <a:pPr algn="ctr"/>
            <a:endParaRPr lang="fr-FR" sz="1200" dirty="0"/>
          </a:p>
          <a:p>
            <a:pPr algn="ctr"/>
            <a:r>
              <a:rPr lang="fr-FR" sz="1200" dirty="0"/>
              <a:t>via des programmes d’excellence</a:t>
            </a:r>
          </a:p>
        </p:txBody>
      </p:sp>
      <p:sp>
        <p:nvSpPr>
          <p:cNvPr id="10" name="Rectangle à coins arrondis 9"/>
          <p:cNvSpPr/>
          <p:nvPr/>
        </p:nvSpPr>
        <p:spPr>
          <a:xfrm>
            <a:off x="1965152" y="3157161"/>
            <a:ext cx="1584176" cy="1368152"/>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Attractivité</a:t>
            </a:r>
          </a:p>
          <a:p>
            <a:pPr algn="ctr"/>
            <a:endParaRPr lang="fr-FR" sz="1200" dirty="0"/>
          </a:p>
          <a:p>
            <a:pPr algn="ctr"/>
            <a:r>
              <a:rPr lang="fr-FR" sz="1200" dirty="0"/>
              <a:t>Conditions de travail et de recrutement</a:t>
            </a:r>
          </a:p>
        </p:txBody>
      </p:sp>
      <p:sp>
        <p:nvSpPr>
          <p:cNvPr id="4" name="Ellipse 3"/>
          <p:cNvSpPr/>
          <p:nvPr/>
        </p:nvSpPr>
        <p:spPr>
          <a:xfrm>
            <a:off x="7222025" y="1116301"/>
            <a:ext cx="1080120"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MSCA Green Charter</a:t>
            </a:r>
          </a:p>
        </p:txBody>
      </p:sp>
      <p:pic>
        <p:nvPicPr>
          <p:cNvPr id="16" name="Image 15"/>
          <p:cNvPicPr>
            <a:picLocks noChangeAspect="1"/>
          </p:cNvPicPr>
          <p:nvPr/>
        </p:nvPicPr>
        <p:blipFill>
          <a:blip r:embed="rId3"/>
          <a:stretch>
            <a:fillRect/>
          </a:stretch>
        </p:blipFill>
        <p:spPr>
          <a:xfrm>
            <a:off x="897411" y="1787582"/>
            <a:ext cx="752547" cy="2526407"/>
          </a:xfrm>
          <a:prstGeom prst="rect">
            <a:avLst/>
          </a:prstGeom>
        </p:spPr>
      </p:pic>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Tree>
    <p:extLst>
      <p:ext uri="{BB962C8B-B14F-4D97-AF65-F5344CB8AC3E}">
        <p14:creationId xmlns:p14="http://schemas.microsoft.com/office/powerpoint/2010/main" val="1985220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a:spLocks noGrp="1"/>
          </p:cNvSpPr>
          <p:nvPr>
            <p:ph type="title"/>
          </p:nvPr>
        </p:nvSpPr>
        <p:spPr>
          <a:xfrm>
            <a:off x="323528" y="947683"/>
            <a:ext cx="8442808" cy="745706"/>
          </a:xfrm>
          <a:prstGeom prst="rect">
            <a:avLst/>
          </a:prstGeom>
          <a:noFill/>
          <a:ln>
            <a:noFill/>
          </a:ln>
        </p:spPr>
        <p:txBody>
          <a:bodyPr spcFirstLastPara="1" vert="horz" wrap="square" lIns="51427" tIns="25706" rIns="51427" bIns="25706" rtlCol="0" anchor="ctr" anchorCtr="0">
            <a:normAutofit/>
          </a:bodyPr>
          <a:lstStyle/>
          <a:p>
            <a:pPr algn="ctr">
              <a:buSzPts val="4400"/>
            </a:pPr>
            <a:r>
              <a:rPr lang="fr-FR" sz="2400" dirty="0">
                <a:latin typeface="Lato"/>
                <a:ea typeface="Lato"/>
                <a:cs typeface="Lato"/>
                <a:sym typeface="Lato"/>
              </a:rPr>
              <a:t>Des </a:t>
            </a:r>
            <a:r>
              <a:rPr lang="fr-FR" sz="2400" b="1" dirty="0">
                <a:latin typeface="Lato"/>
                <a:ea typeface="Lato"/>
                <a:cs typeface="Lato"/>
                <a:sym typeface="Lato"/>
              </a:rPr>
              <a:t>participants de tous secteurs</a:t>
            </a:r>
            <a:endParaRPr sz="2400" b="1" dirty="0">
              <a:latin typeface="Lato"/>
              <a:ea typeface="Lato"/>
              <a:cs typeface="Lato"/>
              <a:sym typeface="Lato"/>
            </a:endParaRPr>
          </a:p>
        </p:txBody>
      </p:sp>
      <p:pic>
        <p:nvPicPr>
          <p:cNvPr id="6" name="Image 5"/>
          <p:cNvPicPr>
            <a:picLocks noChangeAspect="1"/>
          </p:cNvPicPr>
          <p:nvPr/>
        </p:nvPicPr>
        <p:blipFill>
          <a:blip r:embed="rId3"/>
          <a:stretch>
            <a:fillRect/>
          </a:stretch>
        </p:blipFill>
        <p:spPr>
          <a:xfrm>
            <a:off x="1787550" y="1794020"/>
            <a:ext cx="5688632" cy="3209787"/>
          </a:xfrm>
          <a:prstGeom prst="rect">
            <a:avLst/>
          </a:prstGeom>
        </p:spPr>
      </p:pic>
      <p:sp>
        <p:nvSpPr>
          <p:cNvPr id="7" name="ZoneTexte 6"/>
          <p:cNvSpPr txBox="1"/>
          <p:nvPr/>
        </p:nvSpPr>
        <p:spPr>
          <a:xfrm>
            <a:off x="2281854" y="2498668"/>
            <a:ext cx="2016224" cy="600164"/>
          </a:xfrm>
          <a:prstGeom prst="rect">
            <a:avLst/>
          </a:prstGeom>
          <a:noFill/>
        </p:spPr>
        <p:txBody>
          <a:bodyPr wrap="square" rtlCol="0">
            <a:spAutoFit/>
          </a:bodyPr>
          <a:lstStyle/>
          <a:p>
            <a:r>
              <a:rPr lang="fr-FR" sz="1100" b="1" dirty="0">
                <a:solidFill>
                  <a:srgbClr val="002060"/>
                </a:solidFill>
              </a:rPr>
              <a:t>Etablissement d’enseignement supérieur publics ou privés</a:t>
            </a:r>
          </a:p>
        </p:txBody>
      </p:sp>
      <p:sp>
        <p:nvSpPr>
          <p:cNvPr id="12" name="ZoneTexte 11"/>
          <p:cNvSpPr txBox="1"/>
          <p:nvPr/>
        </p:nvSpPr>
        <p:spPr>
          <a:xfrm>
            <a:off x="2288102" y="3098832"/>
            <a:ext cx="1872208" cy="600164"/>
          </a:xfrm>
          <a:prstGeom prst="rect">
            <a:avLst/>
          </a:prstGeom>
          <a:noFill/>
        </p:spPr>
        <p:txBody>
          <a:bodyPr wrap="square" rtlCol="0">
            <a:spAutoFit/>
          </a:bodyPr>
          <a:lstStyle/>
          <a:p>
            <a:r>
              <a:rPr lang="fr-FR" sz="1100" b="1" dirty="0">
                <a:solidFill>
                  <a:srgbClr val="002060"/>
                </a:solidFill>
              </a:rPr>
              <a:t>Organismes de recherche non-profit publics ou privés</a:t>
            </a:r>
          </a:p>
        </p:txBody>
      </p:sp>
      <p:sp>
        <p:nvSpPr>
          <p:cNvPr id="14" name="ZoneTexte 13"/>
          <p:cNvSpPr txBox="1"/>
          <p:nvPr/>
        </p:nvSpPr>
        <p:spPr>
          <a:xfrm>
            <a:off x="2261206" y="3767642"/>
            <a:ext cx="2011469" cy="600164"/>
          </a:xfrm>
          <a:prstGeom prst="rect">
            <a:avLst/>
          </a:prstGeom>
          <a:noFill/>
        </p:spPr>
        <p:txBody>
          <a:bodyPr wrap="square" rtlCol="0">
            <a:spAutoFit/>
          </a:bodyPr>
          <a:lstStyle/>
          <a:p>
            <a:r>
              <a:rPr lang="fr-FR" sz="1100" b="1" dirty="0">
                <a:solidFill>
                  <a:srgbClr val="002060"/>
                </a:solidFill>
              </a:rPr>
              <a:t>Organisations de recherche internationales ou européennes</a:t>
            </a:r>
          </a:p>
        </p:txBody>
      </p:sp>
      <p:sp>
        <p:nvSpPr>
          <p:cNvPr id="15" name="ZoneTexte 14"/>
          <p:cNvSpPr txBox="1"/>
          <p:nvPr/>
        </p:nvSpPr>
        <p:spPr>
          <a:xfrm>
            <a:off x="5724128" y="3767642"/>
            <a:ext cx="2808312" cy="430887"/>
          </a:xfrm>
          <a:prstGeom prst="rect">
            <a:avLst/>
          </a:prstGeom>
          <a:noFill/>
        </p:spPr>
        <p:txBody>
          <a:bodyPr wrap="square" rtlCol="0">
            <a:spAutoFit/>
          </a:bodyPr>
          <a:lstStyle/>
          <a:p>
            <a:r>
              <a:rPr lang="fr-FR" sz="1100" b="1" dirty="0">
                <a:solidFill>
                  <a:srgbClr val="002060"/>
                </a:solidFill>
              </a:rPr>
              <a:t>Tout acteur socio-économique non inclus dans le secteur académique</a:t>
            </a:r>
          </a:p>
        </p:txBody>
      </p:sp>
      <p:sp>
        <p:nvSpPr>
          <p:cNvPr id="16" name="ZoneTexte 15"/>
          <p:cNvSpPr txBox="1"/>
          <p:nvPr/>
        </p:nvSpPr>
        <p:spPr>
          <a:xfrm>
            <a:off x="6048164" y="4367806"/>
            <a:ext cx="2808312" cy="430887"/>
          </a:xfrm>
          <a:prstGeom prst="rect">
            <a:avLst/>
          </a:prstGeom>
          <a:noFill/>
        </p:spPr>
        <p:txBody>
          <a:bodyPr wrap="square" rtlCol="0">
            <a:spAutoFit/>
          </a:bodyPr>
          <a:lstStyle/>
          <a:p>
            <a:r>
              <a:rPr lang="fr-FR" sz="1100" b="1" dirty="0">
                <a:solidFill>
                  <a:srgbClr val="002060"/>
                </a:solidFill>
              </a:rPr>
              <a:t>Y compris l’industrie, les entreprises et les PME</a:t>
            </a:r>
          </a:p>
        </p:txBody>
      </p:sp>
      <p:sp>
        <p:nvSpPr>
          <p:cNvPr id="10" name="Espace réservé du numéro de diapositive 5"/>
          <p:cNvSpPr>
            <a:spLocks noGrp="1"/>
          </p:cNvSpPr>
          <p:nvPr>
            <p:ph type="sldNum" sz="quarter" idx="12"/>
          </p:nvPr>
        </p:nvSpPr>
        <p:spPr>
          <a:xfrm>
            <a:off x="7596336" y="4803998"/>
            <a:ext cx="1170000" cy="339502"/>
          </a:xfrm>
        </p:spPr>
        <p:txBody>
          <a:bodyPr/>
          <a:lstStyle/>
          <a:p>
            <a:fld id="{00000000-1234-1234-1234-123412341234}" type="slidenum">
              <a:rPr lang="fr-FR" sz="1400" smtClean="0"/>
              <a:pPr/>
              <a:t>7</a:t>
            </a:fld>
            <a:endParaRPr lang="fr-FR" sz="1400" dirty="0"/>
          </a:p>
        </p:txBody>
      </p:sp>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
        <p:nvSpPr>
          <p:cNvPr id="2" name="ZoneTexte 1">
            <a:extLst>
              <a:ext uri="{FF2B5EF4-FFF2-40B4-BE49-F238E27FC236}">
                <a16:creationId xmlns:a16="http://schemas.microsoft.com/office/drawing/2014/main" id="{727DEFB2-0CD9-4204-9DC0-A0B6B70AC362}"/>
              </a:ext>
            </a:extLst>
          </p:cNvPr>
          <p:cNvSpPr txBox="1"/>
          <p:nvPr/>
        </p:nvSpPr>
        <p:spPr>
          <a:xfrm>
            <a:off x="6783046" y="1396567"/>
            <a:ext cx="1746064" cy="1869743"/>
          </a:xfrm>
          <a:prstGeom prst="rect">
            <a:avLst/>
          </a:prstGeom>
          <a:noFill/>
        </p:spPr>
        <p:txBody>
          <a:bodyPr wrap="square" rtlCol="0">
            <a:spAutoFit/>
          </a:bodyPr>
          <a:lstStyle/>
          <a:p>
            <a:pPr algn="ctr"/>
            <a:r>
              <a:rPr lang="fr-FR" sz="1050" i="1" dirty="0">
                <a:solidFill>
                  <a:srgbClr val="79004E"/>
                </a:solidFill>
              </a:rPr>
              <a:t>Association</a:t>
            </a:r>
          </a:p>
          <a:p>
            <a:pPr algn="ctr"/>
            <a:r>
              <a:rPr lang="fr-FR" sz="1050" i="1" dirty="0">
                <a:solidFill>
                  <a:srgbClr val="79004E"/>
                </a:solidFill>
              </a:rPr>
              <a:t>Fondation</a:t>
            </a:r>
          </a:p>
          <a:p>
            <a:pPr algn="ctr"/>
            <a:r>
              <a:rPr lang="fr-FR" sz="1050" i="1" dirty="0">
                <a:solidFill>
                  <a:srgbClr val="79004E"/>
                </a:solidFill>
              </a:rPr>
              <a:t>Collectivité territoriale</a:t>
            </a:r>
          </a:p>
          <a:p>
            <a:pPr algn="ctr"/>
            <a:r>
              <a:rPr lang="fr-FR" sz="1050" i="1" dirty="0">
                <a:solidFill>
                  <a:srgbClr val="79004E"/>
                </a:solidFill>
              </a:rPr>
              <a:t>Services de l’Etat</a:t>
            </a:r>
          </a:p>
          <a:p>
            <a:pPr algn="ctr"/>
            <a:r>
              <a:rPr lang="fr-FR" sz="1050" i="1" dirty="0">
                <a:solidFill>
                  <a:srgbClr val="79004E"/>
                </a:solidFill>
              </a:rPr>
              <a:t>Musée</a:t>
            </a:r>
          </a:p>
          <a:p>
            <a:pPr algn="ctr"/>
            <a:r>
              <a:rPr lang="fr-FR" sz="1050" i="1" dirty="0">
                <a:solidFill>
                  <a:srgbClr val="79004E"/>
                </a:solidFill>
              </a:rPr>
              <a:t>Hôpital / clinique</a:t>
            </a:r>
          </a:p>
          <a:p>
            <a:pPr algn="ctr"/>
            <a:r>
              <a:rPr lang="fr-FR" sz="1050" i="1" dirty="0">
                <a:solidFill>
                  <a:srgbClr val="79004E"/>
                </a:solidFill>
              </a:rPr>
              <a:t>Grande entreprise</a:t>
            </a:r>
          </a:p>
          <a:p>
            <a:pPr algn="ctr"/>
            <a:r>
              <a:rPr lang="fr-FR" sz="1050" i="1" dirty="0">
                <a:solidFill>
                  <a:srgbClr val="79004E"/>
                </a:solidFill>
              </a:rPr>
              <a:t>PME</a:t>
            </a:r>
          </a:p>
          <a:p>
            <a:pPr algn="ctr"/>
            <a:r>
              <a:rPr lang="fr-FR" sz="1050" i="1" dirty="0">
                <a:solidFill>
                  <a:srgbClr val="79004E"/>
                </a:solidFill>
              </a:rPr>
              <a:t>Start-up</a:t>
            </a:r>
          </a:p>
          <a:p>
            <a:pPr algn="ctr"/>
            <a:r>
              <a:rPr lang="fr-FR" sz="1050" i="1" dirty="0">
                <a:solidFill>
                  <a:srgbClr val="79004E"/>
                </a:solidFill>
              </a:rPr>
              <a:t>Etc.</a:t>
            </a:r>
          </a:p>
          <a:p>
            <a:pPr algn="ctr"/>
            <a:endParaRPr lang="fr-FR" sz="1050" dirty="0">
              <a:solidFill>
                <a:srgbClr val="79004E"/>
              </a:solidFill>
            </a:endParaRPr>
          </a:p>
        </p:txBody>
      </p:sp>
      <p:cxnSp>
        <p:nvCxnSpPr>
          <p:cNvPr id="4" name="Connecteur droit 3">
            <a:extLst>
              <a:ext uri="{FF2B5EF4-FFF2-40B4-BE49-F238E27FC236}">
                <a16:creationId xmlns:a16="http://schemas.microsoft.com/office/drawing/2014/main" id="{2FCE9176-986B-4485-8739-994CBB115A82}"/>
              </a:ext>
            </a:extLst>
          </p:cNvPr>
          <p:cNvCxnSpPr>
            <a:cxnSpLocks/>
          </p:cNvCxnSpPr>
          <p:nvPr/>
        </p:nvCxnSpPr>
        <p:spPr>
          <a:xfrm>
            <a:off x="2339752" y="3651870"/>
            <a:ext cx="1224136" cy="0"/>
          </a:xfrm>
          <a:prstGeom prst="line">
            <a:avLst/>
          </a:prstGeom>
          <a:ln w="19050">
            <a:solidFill>
              <a:srgbClr val="79004E"/>
            </a:solidFill>
          </a:ln>
        </p:spPr>
        <p:style>
          <a:lnRef idx="1">
            <a:schemeClr val="accent1"/>
          </a:lnRef>
          <a:fillRef idx="0">
            <a:schemeClr val="accent1"/>
          </a:fillRef>
          <a:effectRef idx="0">
            <a:schemeClr val="accent1"/>
          </a:effectRef>
          <a:fontRef idx="minor">
            <a:schemeClr val="tx1"/>
          </a:fontRef>
        </p:style>
      </p:cxnSp>
      <p:cxnSp>
        <p:nvCxnSpPr>
          <p:cNvPr id="17" name="Connecteur : en arc 16">
            <a:extLst>
              <a:ext uri="{FF2B5EF4-FFF2-40B4-BE49-F238E27FC236}">
                <a16:creationId xmlns:a16="http://schemas.microsoft.com/office/drawing/2014/main" id="{1A29E135-9E12-47E5-81A0-A532813B790A}"/>
              </a:ext>
            </a:extLst>
          </p:cNvPr>
          <p:cNvCxnSpPr>
            <a:cxnSpLocks/>
          </p:cNvCxnSpPr>
          <p:nvPr/>
        </p:nvCxnSpPr>
        <p:spPr>
          <a:xfrm flipV="1">
            <a:off x="7248562" y="3208230"/>
            <a:ext cx="407516" cy="366491"/>
          </a:xfrm>
          <a:prstGeom prst="curvedConnector3">
            <a:avLst>
              <a:gd name="adj1" fmla="val 99084"/>
            </a:avLst>
          </a:prstGeom>
          <a:ln>
            <a:solidFill>
              <a:srgbClr val="79004E"/>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1729D411-C397-4444-A213-7B7DFE6512A5}"/>
              </a:ext>
            </a:extLst>
          </p:cNvPr>
          <p:cNvCxnSpPr>
            <a:cxnSpLocks/>
          </p:cNvCxnSpPr>
          <p:nvPr/>
        </p:nvCxnSpPr>
        <p:spPr>
          <a:xfrm>
            <a:off x="2351652" y="3075806"/>
            <a:ext cx="1224136" cy="0"/>
          </a:xfrm>
          <a:prstGeom prst="line">
            <a:avLst/>
          </a:prstGeom>
          <a:ln w="19050">
            <a:solidFill>
              <a:srgbClr val="79004E"/>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0334EE3A-F406-4386-8203-57712698CE9A}"/>
              </a:ext>
            </a:extLst>
          </p:cNvPr>
          <p:cNvSpPr txBox="1"/>
          <p:nvPr/>
        </p:nvSpPr>
        <p:spPr>
          <a:xfrm>
            <a:off x="58069" y="2487657"/>
            <a:ext cx="1573054" cy="1546577"/>
          </a:xfrm>
          <a:prstGeom prst="rect">
            <a:avLst/>
          </a:prstGeom>
          <a:noFill/>
        </p:spPr>
        <p:txBody>
          <a:bodyPr wrap="square" rtlCol="0">
            <a:spAutoFit/>
          </a:bodyPr>
          <a:lstStyle/>
          <a:p>
            <a:pPr algn="ctr"/>
            <a:r>
              <a:rPr lang="fr-FR" sz="1050" i="1" dirty="0">
                <a:solidFill>
                  <a:srgbClr val="79004E"/>
                </a:solidFill>
              </a:rPr>
              <a:t>Universités</a:t>
            </a:r>
          </a:p>
          <a:p>
            <a:pPr algn="ctr"/>
            <a:r>
              <a:rPr lang="fr-FR" sz="1050" i="1" dirty="0">
                <a:solidFill>
                  <a:srgbClr val="79004E"/>
                </a:solidFill>
              </a:rPr>
              <a:t>Organisme de recherche (</a:t>
            </a:r>
            <a:r>
              <a:rPr lang="fr-FR" sz="1050" i="1" dirty="0" err="1">
                <a:solidFill>
                  <a:srgbClr val="79004E"/>
                </a:solidFill>
              </a:rPr>
              <a:t>e.g</a:t>
            </a:r>
            <a:r>
              <a:rPr lang="fr-FR" sz="1050" i="1" dirty="0">
                <a:solidFill>
                  <a:srgbClr val="79004E"/>
                </a:solidFill>
              </a:rPr>
              <a:t> CNRS, Inserm, INRAE, CEA)</a:t>
            </a:r>
          </a:p>
          <a:p>
            <a:pPr algn="ctr"/>
            <a:r>
              <a:rPr lang="fr-FR" sz="1050" i="1" dirty="0">
                <a:solidFill>
                  <a:srgbClr val="79004E"/>
                </a:solidFill>
              </a:rPr>
              <a:t>Organisation européenne de recherche (CERN)</a:t>
            </a:r>
          </a:p>
          <a:p>
            <a:pPr algn="ctr"/>
            <a:r>
              <a:rPr lang="fr-FR" sz="1050" i="1" dirty="0">
                <a:solidFill>
                  <a:srgbClr val="79004E"/>
                </a:solidFill>
              </a:rPr>
              <a:t>Etc.</a:t>
            </a:r>
          </a:p>
          <a:p>
            <a:pPr algn="ctr"/>
            <a:endParaRPr lang="fr-FR" sz="1050" dirty="0">
              <a:solidFill>
                <a:srgbClr val="79004E"/>
              </a:solidFill>
            </a:endParaRPr>
          </a:p>
        </p:txBody>
      </p:sp>
      <p:cxnSp>
        <p:nvCxnSpPr>
          <p:cNvPr id="29" name="Connecteur : en arc 28">
            <a:extLst>
              <a:ext uri="{FF2B5EF4-FFF2-40B4-BE49-F238E27FC236}">
                <a16:creationId xmlns:a16="http://schemas.microsoft.com/office/drawing/2014/main" id="{BEC52F79-8411-4964-8B78-A373DCA53B92}"/>
              </a:ext>
            </a:extLst>
          </p:cNvPr>
          <p:cNvCxnSpPr>
            <a:cxnSpLocks/>
          </p:cNvCxnSpPr>
          <p:nvPr/>
        </p:nvCxnSpPr>
        <p:spPr>
          <a:xfrm rot="10800000" flipV="1">
            <a:off x="877214" y="2264899"/>
            <a:ext cx="864094" cy="214950"/>
          </a:xfrm>
          <a:prstGeom prst="curvedConnector3">
            <a:avLst>
              <a:gd name="adj1" fmla="val 99604"/>
            </a:avLst>
          </a:prstGeom>
          <a:ln>
            <a:solidFill>
              <a:srgbClr val="79004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542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Google Shape;126;g94eac6792d_0_57"/>
          <p:cNvSpPr txBox="1">
            <a:spLocks noGrp="1"/>
          </p:cNvSpPr>
          <p:nvPr>
            <p:ph type="title"/>
          </p:nvPr>
        </p:nvSpPr>
        <p:spPr>
          <a:xfrm>
            <a:off x="1683075" y="1108407"/>
            <a:ext cx="5826263" cy="482794"/>
          </a:xfrm>
          <a:prstGeom prst="rect">
            <a:avLst/>
          </a:prstGeom>
          <a:noFill/>
          <a:ln>
            <a:noFill/>
          </a:ln>
        </p:spPr>
        <p:txBody>
          <a:bodyPr spcFirstLastPara="1" vert="horz" wrap="square" lIns="51427" tIns="25706" rIns="51427" bIns="25706" rtlCol="0" anchor="ctr" anchorCtr="0">
            <a:noAutofit/>
          </a:bodyPr>
          <a:lstStyle/>
          <a:p>
            <a:pPr>
              <a:buSzPts val="3959"/>
            </a:pPr>
            <a:br>
              <a:rPr lang="fr-FR" sz="2400" dirty="0"/>
            </a:br>
            <a:endParaRPr sz="2400" dirty="0"/>
          </a:p>
        </p:txBody>
      </p:sp>
      <p:sp>
        <p:nvSpPr>
          <p:cNvPr id="128" name="Google Shape;128;g94eac6792d_0_57"/>
          <p:cNvSpPr txBox="1">
            <a:spLocks noGrp="1"/>
          </p:cNvSpPr>
          <p:nvPr>
            <p:ph type="sldNum" idx="12"/>
          </p:nvPr>
        </p:nvSpPr>
        <p:spPr>
          <a:xfrm>
            <a:off x="7092280" y="4876006"/>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8</a:t>
            </a:fld>
            <a:endParaRPr sz="1400" dirty="0"/>
          </a:p>
        </p:txBody>
      </p:sp>
      <p:sp>
        <p:nvSpPr>
          <p:cNvPr id="6" name="Google Shape;97;p3"/>
          <p:cNvSpPr txBox="1">
            <a:spLocks/>
          </p:cNvSpPr>
          <p:nvPr/>
        </p:nvSpPr>
        <p:spPr bwMode="gray">
          <a:xfrm>
            <a:off x="2411760" y="89803"/>
            <a:ext cx="5915025" cy="745706"/>
          </a:xfrm>
          <a:prstGeom prst="rect">
            <a:avLst/>
          </a:prstGeom>
          <a:noFill/>
          <a:ln>
            <a:noFill/>
          </a:ln>
        </p:spPr>
        <p:txBody>
          <a:bodyPr spcFirstLastPara="1" vert="horz" wrap="square" lIns="51427" tIns="25706" rIns="51427" bIns="25706" rtlCol="0" anchor="ctr" anchorCtr="0">
            <a:normAutofit/>
          </a:bodyPr>
          <a:lstStyle>
            <a:lvl1pPr lvl="0" algn="l" defTabSz="914400" rtl="0" eaLnBrk="1" latinLnBrk="0" hangingPunct="1">
              <a:lnSpc>
                <a:spcPct val="90000"/>
              </a:lnSpc>
              <a:spcBef>
                <a:spcPts val="0"/>
              </a:spcBef>
              <a:spcAft>
                <a:spcPts val="0"/>
              </a:spcAft>
              <a:buClr>
                <a:schemeClr val="dk1"/>
              </a:buClr>
              <a:buSzPts val="1800"/>
              <a:buNone/>
              <a:defRPr sz="2550" b="1" kern="1200">
                <a:solidFill>
                  <a:schemeClr val="tx2"/>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a:buSzPts val="4400"/>
            </a:pPr>
            <a:r>
              <a:rPr lang="fr-FR" sz="2800" dirty="0">
                <a:latin typeface="Lato"/>
                <a:ea typeface="Lato"/>
                <a:cs typeface="Lato"/>
                <a:sym typeface="Lato"/>
              </a:rPr>
              <a:t>Les 5 types d’action</a:t>
            </a: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pic>
        <p:nvPicPr>
          <p:cNvPr id="12" name="Image 11">
            <a:extLst>
              <a:ext uri="{FF2B5EF4-FFF2-40B4-BE49-F238E27FC236}">
                <a16:creationId xmlns:a16="http://schemas.microsoft.com/office/drawing/2014/main" id="{F6123C63-3952-4670-9585-E0D768727F4A}"/>
              </a:ext>
            </a:extLst>
          </p:cNvPr>
          <p:cNvPicPr>
            <a:picLocks noChangeAspect="1"/>
          </p:cNvPicPr>
          <p:nvPr/>
        </p:nvPicPr>
        <p:blipFill>
          <a:blip r:embed="rId4"/>
          <a:stretch>
            <a:fillRect/>
          </a:stretch>
        </p:blipFill>
        <p:spPr>
          <a:xfrm>
            <a:off x="2285442" y="942374"/>
            <a:ext cx="2625039" cy="459381"/>
          </a:xfrm>
          <a:prstGeom prst="rect">
            <a:avLst/>
          </a:prstGeom>
        </p:spPr>
      </p:pic>
      <p:pic>
        <p:nvPicPr>
          <p:cNvPr id="13" name="Image 12">
            <a:extLst>
              <a:ext uri="{FF2B5EF4-FFF2-40B4-BE49-F238E27FC236}">
                <a16:creationId xmlns:a16="http://schemas.microsoft.com/office/drawing/2014/main" id="{6ED7BBCD-526A-4878-9B25-662CFABC7CB9}"/>
              </a:ext>
            </a:extLst>
          </p:cNvPr>
          <p:cNvPicPr>
            <a:picLocks noChangeAspect="1"/>
          </p:cNvPicPr>
          <p:nvPr/>
        </p:nvPicPr>
        <p:blipFill>
          <a:blip r:embed="rId5"/>
          <a:stretch>
            <a:fillRect/>
          </a:stretch>
        </p:blipFill>
        <p:spPr>
          <a:xfrm>
            <a:off x="5036799" y="942374"/>
            <a:ext cx="1678653" cy="462341"/>
          </a:xfrm>
          <a:prstGeom prst="rect">
            <a:avLst/>
          </a:prstGeom>
        </p:spPr>
      </p:pic>
      <p:pic>
        <p:nvPicPr>
          <p:cNvPr id="14" name="Image 13">
            <a:extLst>
              <a:ext uri="{FF2B5EF4-FFF2-40B4-BE49-F238E27FC236}">
                <a16:creationId xmlns:a16="http://schemas.microsoft.com/office/drawing/2014/main" id="{0FBB09AF-E358-4145-A3EA-569650AFFBBF}"/>
              </a:ext>
            </a:extLst>
          </p:cNvPr>
          <p:cNvPicPr>
            <a:picLocks noChangeAspect="1"/>
          </p:cNvPicPr>
          <p:nvPr/>
        </p:nvPicPr>
        <p:blipFill>
          <a:blip r:embed="rId6"/>
          <a:stretch>
            <a:fillRect/>
          </a:stretch>
        </p:blipFill>
        <p:spPr>
          <a:xfrm>
            <a:off x="2955710" y="4345379"/>
            <a:ext cx="2722602" cy="443739"/>
          </a:xfrm>
          <a:prstGeom prst="rect">
            <a:avLst/>
          </a:prstGeom>
        </p:spPr>
      </p:pic>
      <p:sp>
        <p:nvSpPr>
          <p:cNvPr id="3" name="ZoneTexte 2">
            <a:extLst>
              <a:ext uri="{FF2B5EF4-FFF2-40B4-BE49-F238E27FC236}">
                <a16:creationId xmlns:a16="http://schemas.microsoft.com/office/drawing/2014/main" id="{0EDBBA4D-34DB-421B-B68A-9CD4E797FE4F}"/>
              </a:ext>
            </a:extLst>
          </p:cNvPr>
          <p:cNvSpPr txBox="1"/>
          <p:nvPr/>
        </p:nvSpPr>
        <p:spPr>
          <a:xfrm>
            <a:off x="181778" y="2979088"/>
            <a:ext cx="1817898" cy="1200329"/>
          </a:xfrm>
          <a:prstGeom prst="rect">
            <a:avLst/>
          </a:prstGeom>
          <a:noFill/>
        </p:spPr>
        <p:txBody>
          <a:bodyPr wrap="square" rtlCol="0">
            <a:spAutoFit/>
          </a:bodyPr>
          <a:lstStyle/>
          <a:p>
            <a:pPr algn="ctr"/>
            <a:r>
              <a:rPr lang="fr-FR" sz="1200" dirty="0">
                <a:solidFill>
                  <a:srgbClr val="0070C0"/>
                </a:solidFill>
              </a:rPr>
              <a:t>Financement simplifié : en </a:t>
            </a:r>
            <a:r>
              <a:rPr lang="fr-FR" sz="1200" b="1" dirty="0">
                <a:solidFill>
                  <a:srgbClr val="0070C0"/>
                </a:solidFill>
              </a:rPr>
              <a:t>coûts unitaires</a:t>
            </a:r>
          </a:p>
          <a:p>
            <a:pPr algn="ctr"/>
            <a:endParaRPr lang="fr-FR" sz="1200" dirty="0">
              <a:solidFill>
                <a:srgbClr val="0070C0"/>
              </a:solidFill>
            </a:endParaRPr>
          </a:p>
          <a:p>
            <a:pPr algn="ctr"/>
            <a:r>
              <a:rPr lang="fr-FR" sz="1200" dirty="0">
                <a:solidFill>
                  <a:srgbClr val="0070C0"/>
                </a:solidFill>
              </a:rPr>
              <a:t>1 mois de travail / de mobilité = une série de coûts unitaires versés</a:t>
            </a:r>
          </a:p>
        </p:txBody>
      </p:sp>
      <p:sp>
        <p:nvSpPr>
          <p:cNvPr id="15" name="ZoneTexte 14">
            <a:extLst>
              <a:ext uri="{FF2B5EF4-FFF2-40B4-BE49-F238E27FC236}">
                <a16:creationId xmlns:a16="http://schemas.microsoft.com/office/drawing/2014/main" id="{8E96029B-7569-4EBC-B8AE-54B3A447D2E6}"/>
              </a:ext>
            </a:extLst>
          </p:cNvPr>
          <p:cNvSpPr txBox="1"/>
          <p:nvPr/>
        </p:nvSpPr>
        <p:spPr>
          <a:xfrm>
            <a:off x="6954856" y="2633439"/>
            <a:ext cx="1817898" cy="1200329"/>
          </a:xfrm>
          <a:prstGeom prst="rect">
            <a:avLst/>
          </a:prstGeom>
          <a:noFill/>
        </p:spPr>
        <p:txBody>
          <a:bodyPr wrap="square" rtlCol="0">
            <a:spAutoFit/>
          </a:bodyPr>
          <a:lstStyle/>
          <a:p>
            <a:pPr algn="ctr"/>
            <a:r>
              <a:rPr lang="fr-FR" sz="1200" dirty="0">
                <a:solidFill>
                  <a:srgbClr val="0070C0"/>
                </a:solidFill>
              </a:rPr>
              <a:t>Appels à projets récurrents : </a:t>
            </a:r>
          </a:p>
          <a:p>
            <a:pPr algn="ctr"/>
            <a:endParaRPr lang="fr-FR" sz="1200" dirty="0">
              <a:solidFill>
                <a:srgbClr val="0070C0"/>
              </a:solidFill>
            </a:endParaRPr>
          </a:p>
          <a:p>
            <a:pPr algn="ctr"/>
            <a:r>
              <a:rPr lang="fr-FR" sz="1200" b="1" dirty="0">
                <a:solidFill>
                  <a:srgbClr val="0070C0"/>
                </a:solidFill>
              </a:rPr>
              <a:t>Un appel par an pour chacune des 5 actions</a:t>
            </a:r>
          </a:p>
          <a:p>
            <a:pPr algn="ctr"/>
            <a:endParaRPr lang="fr-FR" sz="1200" dirty="0">
              <a:solidFill>
                <a:srgbClr val="0070C0"/>
              </a:solidFill>
            </a:endParaRPr>
          </a:p>
        </p:txBody>
      </p:sp>
      <p:pic>
        <p:nvPicPr>
          <p:cNvPr id="4" name="Image 3">
            <a:extLst>
              <a:ext uri="{FF2B5EF4-FFF2-40B4-BE49-F238E27FC236}">
                <a16:creationId xmlns:a16="http://schemas.microsoft.com/office/drawing/2014/main" id="{3D998870-2962-4290-BB6F-1E12EACD22CA}"/>
              </a:ext>
            </a:extLst>
          </p:cNvPr>
          <p:cNvPicPr>
            <a:picLocks noChangeAspect="1"/>
          </p:cNvPicPr>
          <p:nvPr/>
        </p:nvPicPr>
        <p:blipFill>
          <a:blip r:embed="rId7"/>
          <a:stretch>
            <a:fillRect/>
          </a:stretch>
        </p:blipFill>
        <p:spPr>
          <a:xfrm>
            <a:off x="2195736" y="1411679"/>
            <a:ext cx="4467225" cy="2933700"/>
          </a:xfrm>
          <a:prstGeom prst="rect">
            <a:avLst/>
          </a:prstGeom>
        </p:spPr>
      </p:pic>
    </p:spTree>
    <p:extLst>
      <p:ext uri="{BB962C8B-B14F-4D97-AF65-F5344CB8AC3E}">
        <p14:creationId xmlns:p14="http://schemas.microsoft.com/office/powerpoint/2010/main" val="19874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Rectangle 1">
            <a:extLst>
              <a:ext uri="{FF2B5EF4-FFF2-40B4-BE49-F238E27FC236}">
                <a16:creationId xmlns:a16="http://schemas.microsoft.com/office/drawing/2014/main" id="{BB17998D-9C2C-404E-A5BF-0E2D44DFBFDD}"/>
              </a:ext>
            </a:extLst>
          </p:cNvPr>
          <p:cNvSpPr/>
          <p:nvPr/>
        </p:nvSpPr>
        <p:spPr>
          <a:xfrm>
            <a:off x="323528" y="2643758"/>
            <a:ext cx="8208912" cy="648072"/>
          </a:xfrm>
          <a:prstGeom prst="rect">
            <a:avLst/>
          </a:prstGeom>
          <a:solidFill>
            <a:srgbClr val="DAE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Google Shape;97;p3"/>
          <p:cNvSpPr txBox="1">
            <a:spLocks noGrp="1"/>
          </p:cNvSpPr>
          <p:nvPr>
            <p:ph type="title"/>
          </p:nvPr>
        </p:nvSpPr>
        <p:spPr>
          <a:xfrm>
            <a:off x="2720305" y="147692"/>
            <a:ext cx="5915025" cy="745706"/>
          </a:xfrm>
          <a:prstGeom prst="rect">
            <a:avLst/>
          </a:prstGeom>
          <a:noFill/>
          <a:ln>
            <a:noFill/>
          </a:ln>
        </p:spPr>
        <p:txBody>
          <a:bodyPr spcFirstLastPara="1" vert="horz" wrap="square" lIns="51427" tIns="25706" rIns="51427" bIns="25706" rtlCol="0" anchor="ctr" anchorCtr="0">
            <a:normAutofit/>
          </a:bodyPr>
          <a:lstStyle/>
          <a:p>
            <a:pPr algn="ctr">
              <a:buSzPts val="4400"/>
            </a:pPr>
            <a:r>
              <a:rPr lang="fr-FR" sz="2000" dirty="0">
                <a:latin typeface="Lato"/>
                <a:ea typeface="Lato"/>
                <a:cs typeface="Lato"/>
                <a:sym typeface="Lato"/>
              </a:rPr>
              <a:t>MSCA Doctoral Networks (DN) </a:t>
            </a:r>
            <a:endParaRPr sz="2000" b="1" dirty="0">
              <a:latin typeface="Lato"/>
              <a:ea typeface="Lato"/>
              <a:cs typeface="Lato"/>
              <a:sym typeface="Lato"/>
            </a:endParaRPr>
          </a:p>
        </p:txBody>
      </p:sp>
      <p:sp>
        <p:nvSpPr>
          <p:cNvPr id="99" name="Google Shape;99;p3"/>
          <p:cNvSpPr txBox="1">
            <a:spLocks noGrp="1"/>
          </p:cNvSpPr>
          <p:nvPr>
            <p:ph type="sldNum" idx="12"/>
          </p:nvPr>
        </p:nvSpPr>
        <p:spPr>
          <a:xfrm>
            <a:off x="7092280" y="4876006"/>
            <a:ext cx="1543050" cy="205369"/>
          </a:xfrm>
          <a:prstGeom prst="rect">
            <a:avLst/>
          </a:prstGeom>
        </p:spPr>
        <p:txBody>
          <a:bodyPr spcFirstLastPara="1" vert="horz" wrap="square" lIns="51427" tIns="25706" rIns="51427" bIns="25706" rtlCol="0" anchor="ctr" anchorCtr="0">
            <a:noAutofit/>
          </a:bodyPr>
          <a:lstStyle/>
          <a:p>
            <a:pPr>
              <a:buClr>
                <a:srgbClr val="000000"/>
              </a:buClr>
            </a:pPr>
            <a:fld id="{00000000-1234-1234-1234-123412341234}" type="slidenum">
              <a:rPr lang="fr-FR" sz="1400"/>
              <a:pPr>
                <a:buClr>
                  <a:srgbClr val="000000"/>
                </a:buClr>
              </a:pPr>
              <a:t>9</a:t>
            </a:fld>
            <a:endParaRPr sz="1400" dirty="0"/>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0729"/>
            <a:ext cx="918264" cy="674465"/>
          </a:xfrm>
          <a:prstGeom prst="rect">
            <a:avLst/>
          </a:prstGeom>
        </p:spPr>
      </p:pic>
      <p:sp>
        <p:nvSpPr>
          <p:cNvPr id="5" name="ZoneTexte 4">
            <a:extLst>
              <a:ext uri="{FF2B5EF4-FFF2-40B4-BE49-F238E27FC236}">
                <a16:creationId xmlns:a16="http://schemas.microsoft.com/office/drawing/2014/main" id="{9EEAC9A9-8AB4-42DC-B7F6-E69F0D46AAC2}"/>
              </a:ext>
            </a:extLst>
          </p:cNvPr>
          <p:cNvSpPr txBox="1"/>
          <p:nvPr/>
        </p:nvSpPr>
        <p:spPr>
          <a:xfrm>
            <a:off x="323528" y="979158"/>
            <a:ext cx="8167786" cy="3785075"/>
          </a:xfrm>
          <a:prstGeom prst="rect">
            <a:avLst/>
          </a:prstGeom>
          <a:noFill/>
        </p:spPr>
        <p:txBody>
          <a:bodyPr wrap="square" rtlCol="0">
            <a:spAutoFit/>
          </a:bodyPr>
          <a:lstStyle/>
          <a:p>
            <a:pPr algn="just"/>
            <a:endParaRPr lang="fr-FR" sz="1100" dirty="0">
              <a:solidFill>
                <a:srgbClr val="000091"/>
              </a:solidFill>
              <a:latin typeface="Lato"/>
            </a:endParaRPr>
          </a:p>
          <a:p>
            <a:pPr algn="just"/>
            <a:r>
              <a:rPr lang="fr-FR" sz="1100" b="1" dirty="0">
                <a:solidFill>
                  <a:srgbClr val="D46D06"/>
                </a:solidFill>
              </a:rPr>
              <a:t>Projet collaboratif</a:t>
            </a:r>
            <a:r>
              <a:rPr lang="fr-FR" sz="1100" b="1" dirty="0">
                <a:solidFill>
                  <a:srgbClr val="000091"/>
                </a:solidFill>
              </a:rPr>
              <a:t> : minimum </a:t>
            </a:r>
            <a:r>
              <a:rPr lang="fr-FR" sz="1100" b="1" dirty="0">
                <a:solidFill>
                  <a:srgbClr val="0070C0"/>
                </a:solidFill>
              </a:rPr>
              <a:t>3 organisations indépendantes du secteur académique ou non académique </a:t>
            </a:r>
            <a:r>
              <a:rPr lang="fr-FR" sz="1100" b="1" dirty="0">
                <a:solidFill>
                  <a:srgbClr val="000091"/>
                </a:solidFill>
              </a:rPr>
              <a:t>de </a:t>
            </a:r>
            <a:r>
              <a:rPr lang="fr-FR" sz="1100" b="1" dirty="0">
                <a:solidFill>
                  <a:srgbClr val="0070C0"/>
                </a:solidFill>
              </a:rPr>
              <a:t>3 pays différents </a:t>
            </a:r>
            <a:r>
              <a:rPr lang="fr-FR" sz="1100" dirty="0">
                <a:solidFill>
                  <a:srgbClr val="000091"/>
                </a:solidFill>
              </a:rPr>
              <a:t>dont </a:t>
            </a:r>
            <a:r>
              <a:rPr lang="fr-FR" sz="1100" b="1" dirty="0">
                <a:solidFill>
                  <a:srgbClr val="000091"/>
                </a:solidFill>
              </a:rPr>
              <a:t>au moins deux situées dans un pays membre de l’UE ou </a:t>
            </a:r>
            <a:r>
              <a:rPr lang="fr-FR" sz="1100" b="1" dirty="0">
                <a:solidFill>
                  <a:srgbClr val="000091"/>
                </a:solidFill>
                <a:hlinkClick r:id="rId4"/>
              </a:rPr>
              <a:t>associé à Horizon Europe</a:t>
            </a:r>
            <a:r>
              <a:rPr lang="fr-FR" sz="1100" b="1" dirty="0">
                <a:solidFill>
                  <a:srgbClr val="000091"/>
                </a:solidFill>
              </a:rPr>
              <a:t> </a:t>
            </a:r>
            <a:endParaRPr lang="fr-FR" sz="1100" dirty="0">
              <a:solidFill>
                <a:srgbClr val="000091"/>
              </a:solidFill>
            </a:endParaRPr>
          </a:p>
          <a:p>
            <a:pPr algn="just"/>
            <a:endParaRPr lang="fr-FR" sz="1100" dirty="0">
              <a:solidFill>
                <a:srgbClr val="000091"/>
              </a:solidFill>
            </a:endParaRPr>
          </a:p>
          <a:p>
            <a:pPr algn="just"/>
            <a:r>
              <a:rPr lang="fr-FR" sz="1100" dirty="0">
                <a:solidFill>
                  <a:srgbClr val="000091"/>
                </a:solidFill>
              </a:rPr>
              <a:t>Le projet est soumis par l’organisation coordinatrice du consortium et permettra </a:t>
            </a:r>
            <a:r>
              <a:rPr lang="fr-FR" sz="1100" b="1" dirty="0">
                <a:solidFill>
                  <a:srgbClr val="000091"/>
                </a:solidFill>
              </a:rPr>
              <a:t>le recrutement d’au moins 3 doctorants </a:t>
            </a:r>
            <a:r>
              <a:rPr lang="fr-FR" sz="1100" dirty="0">
                <a:solidFill>
                  <a:srgbClr val="000091"/>
                </a:solidFill>
              </a:rPr>
              <a:t>qui vont :</a:t>
            </a:r>
          </a:p>
          <a:p>
            <a:pPr marL="171450" indent="-171450" algn="just">
              <a:lnSpc>
                <a:spcPct val="150000"/>
              </a:lnSpc>
              <a:buFont typeface="Arial" panose="020B0604020202020204" pitchFamily="34" charset="0"/>
              <a:buChar char="•"/>
            </a:pPr>
            <a:r>
              <a:rPr lang="fr-FR" sz="1100" dirty="0">
                <a:solidFill>
                  <a:srgbClr val="000091"/>
                </a:solidFill>
              </a:rPr>
              <a:t>bénéficier d’un </a:t>
            </a:r>
            <a:r>
              <a:rPr lang="fr-FR" sz="1100" b="1" dirty="0">
                <a:solidFill>
                  <a:srgbClr val="000091"/>
                </a:solidFill>
              </a:rPr>
              <a:t>programme de formation à l’échelle individuelle / locale </a:t>
            </a:r>
            <a:r>
              <a:rPr lang="fr-FR" sz="1100" u="sng" dirty="0">
                <a:solidFill>
                  <a:srgbClr val="000091"/>
                </a:solidFill>
              </a:rPr>
              <a:t>et</a:t>
            </a:r>
            <a:r>
              <a:rPr lang="fr-FR" sz="1100" dirty="0">
                <a:solidFill>
                  <a:srgbClr val="000091"/>
                </a:solidFill>
              </a:rPr>
              <a:t> </a:t>
            </a:r>
            <a:r>
              <a:rPr lang="fr-FR" sz="1100" b="1" dirty="0">
                <a:solidFill>
                  <a:srgbClr val="000091"/>
                </a:solidFill>
              </a:rPr>
              <a:t>à l’échelle du réseau</a:t>
            </a:r>
            <a:r>
              <a:rPr lang="fr-FR" sz="1100" dirty="0">
                <a:solidFill>
                  <a:srgbClr val="000091"/>
                </a:solidFill>
              </a:rPr>
              <a:t>,</a:t>
            </a:r>
          </a:p>
          <a:p>
            <a:pPr marL="171450" indent="-171450" algn="just">
              <a:lnSpc>
                <a:spcPct val="150000"/>
              </a:lnSpc>
              <a:buFont typeface="Arial" panose="020B0604020202020204" pitchFamily="34" charset="0"/>
              <a:buChar char="•"/>
            </a:pPr>
            <a:r>
              <a:rPr lang="fr-FR" sz="1100" dirty="0">
                <a:solidFill>
                  <a:srgbClr val="000091"/>
                </a:solidFill>
              </a:rPr>
              <a:t>mettre en œuvre un </a:t>
            </a:r>
            <a:r>
              <a:rPr lang="fr-FR" sz="1100" b="1" dirty="0">
                <a:solidFill>
                  <a:srgbClr val="000091"/>
                </a:solidFill>
              </a:rPr>
              <a:t>Projet Individuel de Recherche (thèse) </a:t>
            </a:r>
            <a:r>
              <a:rPr lang="fr-FR" sz="1100" dirty="0">
                <a:solidFill>
                  <a:srgbClr val="000091"/>
                </a:solidFill>
              </a:rPr>
              <a:t>contribuant à adresser une </a:t>
            </a:r>
            <a:r>
              <a:rPr lang="fr-FR" sz="1100" b="1" dirty="0">
                <a:solidFill>
                  <a:srgbClr val="000091"/>
                </a:solidFill>
              </a:rPr>
              <a:t>question globale de recherche</a:t>
            </a:r>
            <a:r>
              <a:rPr lang="fr-FR" sz="1100" dirty="0">
                <a:solidFill>
                  <a:srgbClr val="000091"/>
                </a:solidFill>
              </a:rPr>
              <a:t>.</a:t>
            </a:r>
          </a:p>
          <a:p>
            <a:pPr algn="just"/>
            <a:endParaRPr lang="fr-FR" sz="1100" dirty="0">
              <a:solidFill>
                <a:srgbClr val="000091"/>
              </a:solidFill>
            </a:endParaRPr>
          </a:p>
          <a:p>
            <a:pPr algn="just"/>
            <a:r>
              <a:rPr lang="fr-FR" sz="1100" dirty="0">
                <a:solidFill>
                  <a:srgbClr val="000091"/>
                </a:solidFill>
              </a:rPr>
              <a:t>L’idée est d’exposer les doctorants recrutés dans le cadre du projet aux </a:t>
            </a:r>
            <a:r>
              <a:rPr lang="fr-FR" sz="1100" b="1" dirty="0">
                <a:solidFill>
                  <a:srgbClr val="000091"/>
                </a:solidFill>
              </a:rPr>
              <a:t>secteurs académique et non académique</a:t>
            </a:r>
            <a:r>
              <a:rPr lang="fr-FR" sz="1100" dirty="0">
                <a:solidFill>
                  <a:srgbClr val="000091"/>
                </a:solidFill>
              </a:rPr>
              <a:t> et de leur permettre de </a:t>
            </a:r>
            <a:r>
              <a:rPr lang="fr-FR" sz="1100" b="1" dirty="0">
                <a:solidFill>
                  <a:srgbClr val="000091"/>
                </a:solidFill>
              </a:rPr>
              <a:t>développer des compétences </a:t>
            </a:r>
            <a:r>
              <a:rPr lang="fr-FR" sz="1100" dirty="0">
                <a:solidFill>
                  <a:srgbClr val="000091"/>
                </a:solidFill>
              </a:rPr>
              <a:t>techniques et transversales qui feront d’eux la nouvelle génération de chercheurs experts dans un domaine de R&amp;I spécifique. </a:t>
            </a:r>
          </a:p>
          <a:p>
            <a:pPr algn="just"/>
            <a:endParaRPr lang="fr-FR" sz="1100" dirty="0">
              <a:solidFill>
                <a:srgbClr val="000091"/>
              </a:solidFill>
            </a:endParaRPr>
          </a:p>
          <a:p>
            <a:pPr algn="just"/>
            <a:endParaRPr lang="fr-FR" sz="1100" dirty="0">
              <a:solidFill>
                <a:srgbClr val="000091"/>
              </a:solidFill>
            </a:endParaRPr>
          </a:p>
          <a:p>
            <a:pPr algn="just"/>
            <a:r>
              <a:rPr lang="fr-FR" sz="1100" dirty="0">
                <a:solidFill>
                  <a:srgbClr val="000091"/>
                </a:solidFill>
              </a:rPr>
              <a:t>Le projet MSCA Doctoral Networks doit donc inclure : </a:t>
            </a:r>
          </a:p>
          <a:p>
            <a:pPr marL="171450" indent="-171450" algn="just">
              <a:lnSpc>
                <a:spcPct val="150000"/>
              </a:lnSpc>
              <a:buFont typeface="Arial" panose="020B0604020202020204" pitchFamily="34" charset="0"/>
              <a:buChar char="•"/>
            </a:pPr>
            <a:r>
              <a:rPr lang="fr-FR" sz="1100" dirty="0">
                <a:solidFill>
                  <a:srgbClr val="000091"/>
                </a:solidFill>
              </a:rPr>
              <a:t>un</a:t>
            </a:r>
            <a:r>
              <a:rPr lang="fr-FR" sz="1100" b="1" dirty="0">
                <a:solidFill>
                  <a:srgbClr val="000091"/>
                </a:solidFill>
              </a:rPr>
              <a:t> programme de recherche </a:t>
            </a:r>
            <a:r>
              <a:rPr lang="fr-FR" sz="1100" b="1" dirty="0">
                <a:solidFill>
                  <a:srgbClr val="0070C0"/>
                </a:solidFill>
              </a:rPr>
              <a:t>international, intersectoriel &amp; interdisciplinaire </a:t>
            </a:r>
            <a:r>
              <a:rPr lang="fr-FR" sz="1100" dirty="0">
                <a:solidFill>
                  <a:srgbClr val="000091"/>
                </a:solidFill>
              </a:rPr>
              <a:t>qui sera réalisé par les doctorants recrutés et encadrés par les chercheurs confirmés des organisations participantes </a:t>
            </a:r>
          </a:p>
          <a:p>
            <a:pPr marL="171450" indent="-171450" algn="just">
              <a:lnSpc>
                <a:spcPct val="150000"/>
              </a:lnSpc>
              <a:buFont typeface="Arial" panose="020B0604020202020204" pitchFamily="34" charset="0"/>
              <a:buChar char="•"/>
            </a:pPr>
            <a:r>
              <a:rPr lang="fr-FR" sz="1100" dirty="0">
                <a:solidFill>
                  <a:srgbClr val="000091"/>
                </a:solidFill>
              </a:rPr>
              <a:t>un</a:t>
            </a:r>
            <a:r>
              <a:rPr lang="fr-FR" sz="1100" b="1" dirty="0">
                <a:solidFill>
                  <a:srgbClr val="000091"/>
                </a:solidFill>
              </a:rPr>
              <a:t> programme de formation innovant </a:t>
            </a:r>
            <a:r>
              <a:rPr lang="fr-FR" sz="1100" dirty="0">
                <a:solidFill>
                  <a:srgbClr val="000091"/>
                </a:solidFill>
              </a:rPr>
              <a:t>à l’échelle individuelle </a:t>
            </a:r>
            <a:r>
              <a:rPr lang="fr-FR" sz="1100" i="1" dirty="0">
                <a:solidFill>
                  <a:srgbClr val="000091"/>
                </a:solidFill>
              </a:rPr>
              <a:t>(projets de thèse, stages supervisés, formation par l’école doctorale)</a:t>
            </a:r>
            <a:r>
              <a:rPr lang="fr-FR" sz="1100" dirty="0">
                <a:solidFill>
                  <a:srgbClr val="000091"/>
                </a:solidFill>
              </a:rPr>
              <a:t> et à l’échelle du réseau </a:t>
            </a:r>
            <a:r>
              <a:rPr lang="fr-FR" sz="1100" i="1" dirty="0">
                <a:solidFill>
                  <a:srgbClr val="000091"/>
                </a:solidFill>
              </a:rPr>
              <a:t>(ateliers, formation, challenges, etc.)</a:t>
            </a:r>
          </a:p>
        </p:txBody>
      </p:sp>
      <p:pic>
        <p:nvPicPr>
          <p:cNvPr id="7" name="Image 6">
            <a:extLst>
              <a:ext uri="{FF2B5EF4-FFF2-40B4-BE49-F238E27FC236}">
                <a16:creationId xmlns:a16="http://schemas.microsoft.com/office/drawing/2014/main" id="{20326819-0820-41A2-8FC5-B81B69C9A89A}"/>
              </a:ext>
            </a:extLst>
          </p:cNvPr>
          <p:cNvPicPr>
            <a:picLocks noChangeAspect="1"/>
          </p:cNvPicPr>
          <p:nvPr/>
        </p:nvPicPr>
        <p:blipFill>
          <a:blip r:embed="rId5"/>
          <a:stretch>
            <a:fillRect/>
          </a:stretch>
        </p:blipFill>
        <p:spPr>
          <a:xfrm>
            <a:off x="7917741" y="198273"/>
            <a:ext cx="858615" cy="827506"/>
          </a:xfrm>
          <a:prstGeom prst="rect">
            <a:avLst/>
          </a:prstGeom>
        </p:spPr>
      </p:pic>
    </p:spTree>
    <p:extLst>
      <p:ext uri="{BB962C8B-B14F-4D97-AF65-F5344CB8AC3E}">
        <p14:creationId xmlns:p14="http://schemas.microsoft.com/office/powerpoint/2010/main" val="2177343633"/>
      </p:ext>
    </p:extLst>
  </p:cSld>
  <p:clrMapOvr>
    <a:masterClrMapping/>
  </p:clrMapOvr>
</p:sld>
</file>

<file path=ppt/theme/theme1.xml><?xml version="1.0" encoding="utf-8"?>
<a:theme xmlns:a="http://schemas.openxmlformats.org/drawingml/2006/main" name="OPÉRATEURS">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1" id="{8FCDB1F8-448A-9B4E-9E75-912673BA5B96}" vid="{365F31D6-8738-E34B-8C61-30CB0CD3BBA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OPÉRATEURS</Template>
  <TotalTime>2631</TotalTime>
  <Words>4432</Words>
  <Application>Microsoft Office PowerPoint</Application>
  <PresentationFormat>Affichage à l'écran (16:9)</PresentationFormat>
  <Paragraphs>479</Paragraphs>
  <Slides>25</Slides>
  <Notes>25</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25</vt:i4>
      </vt:variant>
    </vt:vector>
  </HeadingPairs>
  <TitlesOfParts>
    <vt:vector size="35" baseType="lpstr">
      <vt:lpstr>Arial</vt:lpstr>
      <vt:lpstr>Calibri</vt:lpstr>
      <vt:lpstr>Courier New</vt:lpstr>
      <vt:lpstr>Hind</vt:lpstr>
      <vt:lpstr>Lato</vt:lpstr>
      <vt:lpstr>Symbol</vt:lpstr>
      <vt:lpstr>Times New Roman</vt:lpstr>
      <vt:lpstr>Verdana</vt:lpstr>
      <vt:lpstr>Wingdings</vt:lpstr>
      <vt:lpstr>OPÉRATEURS</vt:lpstr>
      <vt:lpstr>Présentation PowerPoint</vt:lpstr>
      <vt:lpstr>L’équipe du Point de Contact National (PCN) AMSC</vt:lpstr>
      <vt:lpstr>Présentation PowerPoint</vt:lpstr>
      <vt:lpstr>Présentation PowerPoint</vt:lpstr>
      <vt:lpstr>Objectifs du programme AMSC</vt:lpstr>
      <vt:lpstr>Caractéristiques</vt:lpstr>
      <vt:lpstr>Des participants de tous secteurs</vt:lpstr>
      <vt:lpstr> </vt:lpstr>
      <vt:lpstr>MSCA Doctoral Networks (DN) </vt:lpstr>
      <vt:lpstr>MSCA Doctoral Networks (DN) </vt:lpstr>
      <vt:lpstr> Quel consortium ?</vt:lpstr>
      <vt:lpstr>Présentation PowerPoint</vt:lpstr>
      <vt:lpstr> Modalités</vt:lpstr>
      <vt:lpstr> MSCA Staff Exchanges</vt:lpstr>
      <vt:lpstr> MSCA Staff Exchanges</vt:lpstr>
      <vt:lpstr>Présentation PowerPoint</vt:lpstr>
      <vt:lpstr>Présentation PowerPoint</vt:lpstr>
      <vt:lpstr>Présentation PowerPoint</vt:lpstr>
      <vt:lpstr>Présentation PowerPoint</vt:lpstr>
      <vt:lpstr>Présentation PowerPoint</vt:lpstr>
      <vt:lpstr> MSCA COFUND</vt:lpstr>
      <vt:lpstr> MSCA COFUND</vt:lpstr>
      <vt:lpstr>Présentation PowerPoint</vt:lpstr>
      <vt:lpstr>Le mini-site MSCA</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dc:title>
  <dc:subject>Client</dc:subject>
  <dc:creator>Microsoft Office User</dc:creator>
  <cp:lastModifiedBy>Chloé RICHARD</cp:lastModifiedBy>
  <cp:revision>216</cp:revision>
  <cp:lastPrinted>2021-01-07T20:50:10Z</cp:lastPrinted>
  <dcterms:created xsi:type="dcterms:W3CDTF">2020-10-27T08:44:50Z</dcterms:created>
  <dcterms:modified xsi:type="dcterms:W3CDTF">2024-12-12T10:34:28Z</dcterms:modified>
</cp:coreProperties>
</file>