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3.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22.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handoutMasters/handoutMaster1.xml" ContentType="application/vnd.openxmlformats-officedocument.presentationml.handoutMaster+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7"/>
  </p:handoutMasterIdLst>
  <p:sldIdLst>
    <p:sldId id="256" r:id="rId2"/>
    <p:sldId id="257" r:id="rId3"/>
    <p:sldId id="258" r:id="rId4"/>
    <p:sldId id="259" r:id="rId5"/>
    <p:sldId id="260" r:id="rId6"/>
    <p:sldId id="261" r:id="rId7"/>
    <p:sldId id="281" r:id="rId8"/>
    <p:sldId id="262" r:id="rId9"/>
    <p:sldId id="263" r:id="rId10"/>
    <p:sldId id="264" r:id="rId11"/>
    <p:sldId id="265" r:id="rId12"/>
    <p:sldId id="266" r:id="rId13"/>
    <p:sldId id="267" r:id="rId14"/>
    <p:sldId id="268" r:id="rId15"/>
    <p:sldId id="277" r:id="rId16"/>
    <p:sldId id="280" r:id="rId17"/>
    <p:sldId id="278" r:id="rId18"/>
    <p:sldId id="269" r:id="rId19"/>
    <p:sldId id="273" r:id="rId20"/>
    <p:sldId id="276" r:id="rId21"/>
    <p:sldId id="271" r:id="rId22"/>
    <p:sldId id="272" r:id="rId23"/>
    <p:sldId id="274" r:id="rId24"/>
    <p:sldId id="270" r:id="rId25"/>
    <p:sldId id="279" r:id="rId26"/>
  </p:sldIdLst>
  <p:sldSz cx="12192000" cy="6858000"/>
  <p:notesSz cx="6805613" cy="99441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6" autoAdjust="0"/>
    <p:restoredTop sz="94660"/>
  </p:normalViewPr>
  <p:slideViewPr>
    <p:cSldViewPr snapToGrid="0">
      <p:cViewPr varScale="1">
        <p:scale>
          <a:sx n="76" d="100"/>
          <a:sy n="76" d="100"/>
        </p:scale>
        <p:origin x="109" y="5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B3B25156-BD54-4942-A155-E2D83974E254}" type="datetimeFigureOut">
              <a:rPr lang="fr-FR" smtClean="0"/>
              <a:t>21/11/2023</a:t>
            </a:fld>
            <a:endParaRPr lang="fr-FR"/>
          </a:p>
        </p:txBody>
      </p:sp>
      <p:sp>
        <p:nvSpPr>
          <p:cNvPr id="4" name="Espace réservé du pied de page 3"/>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9BE2BB14-87ED-46E0-976B-3EE6F5F84C5A}" type="slidenum">
              <a:rPr lang="fr-FR" smtClean="0"/>
              <a:t>‹N°›</a:t>
            </a:fld>
            <a:endParaRPr lang="fr-FR"/>
          </a:p>
        </p:txBody>
      </p:sp>
    </p:spTree>
    <p:extLst>
      <p:ext uri="{BB962C8B-B14F-4D97-AF65-F5344CB8AC3E}">
        <p14:creationId xmlns:p14="http://schemas.microsoft.com/office/powerpoint/2010/main" val="165069135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72340E4E-BF88-402F-A35E-EEF770E0F035}" type="datetimeFigureOut">
              <a:rPr lang="fr-FR" smtClean="0"/>
              <a:t>21/11/2023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FC88CC4-E9AC-408E-BE2A-45D2F7819D89}" type="slidenum">
              <a:rPr lang="fr-FR" smtClean="0"/>
              <a:t>‹N°›</a:t>
            </a:fld>
            <a:endParaRPr lang="fr-FR"/>
          </a:p>
        </p:txBody>
      </p:sp>
    </p:spTree>
    <p:extLst>
      <p:ext uri="{BB962C8B-B14F-4D97-AF65-F5344CB8AC3E}">
        <p14:creationId xmlns:p14="http://schemas.microsoft.com/office/powerpoint/2010/main" val="20130516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2340E4E-BF88-402F-A35E-EEF770E0F035}" type="datetimeFigureOut">
              <a:rPr lang="fr-FR" smtClean="0"/>
              <a:t>21/11/2023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FC88CC4-E9AC-408E-BE2A-45D2F7819D89}" type="slidenum">
              <a:rPr lang="fr-FR" smtClean="0"/>
              <a:t>‹N°›</a:t>
            </a:fld>
            <a:endParaRPr lang="fr-FR"/>
          </a:p>
        </p:txBody>
      </p:sp>
    </p:spTree>
    <p:extLst>
      <p:ext uri="{BB962C8B-B14F-4D97-AF65-F5344CB8AC3E}">
        <p14:creationId xmlns:p14="http://schemas.microsoft.com/office/powerpoint/2010/main" val="3139677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2340E4E-BF88-402F-A35E-EEF770E0F035}" type="datetimeFigureOut">
              <a:rPr lang="fr-FR" smtClean="0"/>
              <a:t>21/11/2023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FC88CC4-E9AC-408E-BE2A-45D2F7819D89}" type="slidenum">
              <a:rPr lang="fr-FR" smtClean="0"/>
              <a:t>‹N°›</a:t>
            </a:fld>
            <a:endParaRPr lang="fr-FR"/>
          </a:p>
        </p:txBody>
      </p:sp>
    </p:spTree>
    <p:extLst>
      <p:ext uri="{BB962C8B-B14F-4D97-AF65-F5344CB8AC3E}">
        <p14:creationId xmlns:p14="http://schemas.microsoft.com/office/powerpoint/2010/main" val="663711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2340E4E-BF88-402F-A35E-EEF770E0F035}" type="datetimeFigureOut">
              <a:rPr lang="fr-FR" smtClean="0"/>
              <a:t>21/11/2023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FC88CC4-E9AC-408E-BE2A-45D2F7819D89}" type="slidenum">
              <a:rPr lang="fr-FR" smtClean="0"/>
              <a:t>‹N°›</a:t>
            </a:fld>
            <a:endParaRPr lang="fr-FR"/>
          </a:p>
        </p:txBody>
      </p:sp>
    </p:spTree>
    <p:extLst>
      <p:ext uri="{BB962C8B-B14F-4D97-AF65-F5344CB8AC3E}">
        <p14:creationId xmlns:p14="http://schemas.microsoft.com/office/powerpoint/2010/main" val="4139965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72340E4E-BF88-402F-A35E-EEF770E0F035}" type="datetimeFigureOut">
              <a:rPr lang="fr-FR" smtClean="0"/>
              <a:t>21/11/2023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FC88CC4-E9AC-408E-BE2A-45D2F7819D89}" type="slidenum">
              <a:rPr lang="fr-FR" smtClean="0"/>
              <a:t>‹N°›</a:t>
            </a:fld>
            <a:endParaRPr lang="fr-FR"/>
          </a:p>
        </p:txBody>
      </p:sp>
    </p:spTree>
    <p:extLst>
      <p:ext uri="{BB962C8B-B14F-4D97-AF65-F5344CB8AC3E}">
        <p14:creationId xmlns:p14="http://schemas.microsoft.com/office/powerpoint/2010/main" val="3669097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2340E4E-BF88-402F-A35E-EEF770E0F035}" type="datetimeFigureOut">
              <a:rPr lang="fr-FR" smtClean="0"/>
              <a:t>21/11/2023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FC88CC4-E9AC-408E-BE2A-45D2F7819D89}" type="slidenum">
              <a:rPr lang="fr-FR" smtClean="0"/>
              <a:t>‹N°›</a:t>
            </a:fld>
            <a:endParaRPr lang="fr-FR"/>
          </a:p>
        </p:txBody>
      </p:sp>
    </p:spTree>
    <p:extLst>
      <p:ext uri="{BB962C8B-B14F-4D97-AF65-F5344CB8AC3E}">
        <p14:creationId xmlns:p14="http://schemas.microsoft.com/office/powerpoint/2010/main" val="3612398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2340E4E-BF88-402F-A35E-EEF770E0F035}" type="datetimeFigureOut">
              <a:rPr lang="fr-FR" smtClean="0"/>
              <a:t>21/11/2023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FC88CC4-E9AC-408E-BE2A-45D2F7819D89}" type="slidenum">
              <a:rPr lang="fr-FR" smtClean="0"/>
              <a:t>‹N°›</a:t>
            </a:fld>
            <a:endParaRPr lang="fr-FR"/>
          </a:p>
        </p:txBody>
      </p:sp>
    </p:spTree>
    <p:extLst>
      <p:ext uri="{BB962C8B-B14F-4D97-AF65-F5344CB8AC3E}">
        <p14:creationId xmlns:p14="http://schemas.microsoft.com/office/powerpoint/2010/main" val="1575654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72340E4E-BF88-402F-A35E-EEF770E0F035}" type="datetimeFigureOut">
              <a:rPr lang="fr-FR" smtClean="0"/>
              <a:t>21/11/2023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FC88CC4-E9AC-408E-BE2A-45D2F7819D89}" type="slidenum">
              <a:rPr lang="fr-FR" smtClean="0"/>
              <a:t>‹N°›</a:t>
            </a:fld>
            <a:endParaRPr lang="fr-FR"/>
          </a:p>
        </p:txBody>
      </p:sp>
    </p:spTree>
    <p:extLst>
      <p:ext uri="{BB962C8B-B14F-4D97-AF65-F5344CB8AC3E}">
        <p14:creationId xmlns:p14="http://schemas.microsoft.com/office/powerpoint/2010/main" val="4233908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2340E4E-BF88-402F-A35E-EEF770E0F035}" type="datetimeFigureOut">
              <a:rPr lang="fr-FR" smtClean="0"/>
              <a:t>21/11/2023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FC88CC4-E9AC-408E-BE2A-45D2F7819D89}" type="slidenum">
              <a:rPr lang="fr-FR" smtClean="0"/>
              <a:t>‹N°›</a:t>
            </a:fld>
            <a:endParaRPr lang="fr-FR"/>
          </a:p>
        </p:txBody>
      </p:sp>
    </p:spTree>
    <p:extLst>
      <p:ext uri="{BB962C8B-B14F-4D97-AF65-F5344CB8AC3E}">
        <p14:creationId xmlns:p14="http://schemas.microsoft.com/office/powerpoint/2010/main" val="5397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72340E4E-BF88-402F-A35E-EEF770E0F035}" type="datetimeFigureOut">
              <a:rPr lang="fr-FR" smtClean="0"/>
              <a:t>21/11/2023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FC88CC4-E9AC-408E-BE2A-45D2F7819D89}" type="slidenum">
              <a:rPr lang="fr-FR" smtClean="0"/>
              <a:t>‹N°›</a:t>
            </a:fld>
            <a:endParaRPr lang="fr-FR"/>
          </a:p>
        </p:txBody>
      </p:sp>
    </p:spTree>
    <p:extLst>
      <p:ext uri="{BB962C8B-B14F-4D97-AF65-F5344CB8AC3E}">
        <p14:creationId xmlns:p14="http://schemas.microsoft.com/office/powerpoint/2010/main" val="945345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72340E4E-BF88-402F-A35E-EEF770E0F035}" type="datetimeFigureOut">
              <a:rPr lang="fr-FR" smtClean="0"/>
              <a:t>21/11/2023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FC88CC4-E9AC-408E-BE2A-45D2F7819D89}" type="slidenum">
              <a:rPr lang="fr-FR" smtClean="0"/>
              <a:t>‹N°›</a:t>
            </a:fld>
            <a:endParaRPr lang="fr-FR"/>
          </a:p>
        </p:txBody>
      </p:sp>
    </p:spTree>
    <p:extLst>
      <p:ext uri="{BB962C8B-B14F-4D97-AF65-F5344CB8AC3E}">
        <p14:creationId xmlns:p14="http://schemas.microsoft.com/office/powerpoint/2010/main" val="1775246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40E4E-BF88-402F-A35E-EEF770E0F035}" type="datetimeFigureOut">
              <a:rPr lang="fr-FR" smtClean="0"/>
              <a:t>21/11/2023</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C88CC4-E9AC-408E-BE2A-45D2F7819D89}" type="slidenum">
              <a:rPr lang="fr-FR" smtClean="0"/>
              <a:t>‹N°›</a:t>
            </a:fld>
            <a:endParaRPr lang="fr-FR"/>
          </a:p>
        </p:txBody>
      </p:sp>
    </p:spTree>
    <p:extLst>
      <p:ext uri="{BB962C8B-B14F-4D97-AF65-F5344CB8AC3E}">
        <p14:creationId xmlns:p14="http://schemas.microsoft.com/office/powerpoint/2010/main" val="17885335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hyperlink" Target="https://ec.europa.eu/info/funding-tenders/opportunities/portal/screen/home" TargetMode="Externa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image" Target="../media/image11.emf"/><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2109997"/>
            <a:ext cx="9144000" cy="1715453"/>
          </a:xfrm>
        </p:spPr>
        <p:txBody>
          <a:bodyPr>
            <a:normAutofit fontScale="90000"/>
          </a:bodyPr>
          <a:lstStyle/>
          <a:p>
            <a:r>
              <a:rPr lang="fr-FR" b="1" dirty="0" smtClean="0"/>
              <a:t/>
            </a:r>
            <a:br>
              <a:rPr lang="fr-FR" b="1" dirty="0" smtClean="0"/>
            </a:br>
            <a:r>
              <a:rPr lang="fr-FR" b="1" dirty="0"/>
              <a:t/>
            </a:r>
            <a:br>
              <a:rPr lang="fr-FR" b="1" dirty="0"/>
            </a:br>
            <a:r>
              <a:rPr lang="fr-FR" b="1" dirty="0" smtClean="0"/>
              <a:t/>
            </a:r>
            <a:br>
              <a:rPr lang="fr-FR" b="1" dirty="0" smtClean="0"/>
            </a:br>
            <a:r>
              <a:rPr lang="fr-FR" b="1" dirty="0" smtClean="0"/>
              <a:t/>
            </a:r>
            <a:br>
              <a:rPr lang="fr-FR" b="1" dirty="0" smtClean="0"/>
            </a:br>
            <a:r>
              <a:rPr lang="fr-FR" b="1" dirty="0" smtClean="0">
                <a:latin typeface="+mn-lt"/>
              </a:rPr>
              <a:t>HORIZON EUROPE </a:t>
            </a:r>
            <a:br>
              <a:rPr lang="fr-FR" b="1" dirty="0" smtClean="0">
                <a:latin typeface="+mn-lt"/>
              </a:rPr>
            </a:br>
            <a:r>
              <a:rPr lang="fr-FR" b="1" dirty="0" smtClean="0">
                <a:latin typeface="+mn-lt"/>
              </a:rPr>
              <a:t> (2021-2027</a:t>
            </a:r>
            <a:r>
              <a:rPr lang="fr-FR" b="1" dirty="0" smtClean="0"/>
              <a:t>)</a:t>
            </a:r>
            <a:endParaRPr lang="fr-FR" b="1" dirty="0"/>
          </a:p>
        </p:txBody>
      </p:sp>
      <p:sp>
        <p:nvSpPr>
          <p:cNvPr id="3" name="Sous-titre 2"/>
          <p:cNvSpPr>
            <a:spLocks noGrp="1"/>
          </p:cNvSpPr>
          <p:nvPr>
            <p:ph type="subTitle" idx="1"/>
          </p:nvPr>
        </p:nvSpPr>
        <p:spPr>
          <a:xfrm>
            <a:off x="1775460" y="3977160"/>
            <a:ext cx="9144000" cy="958532"/>
          </a:xfrm>
        </p:spPr>
        <p:txBody>
          <a:bodyPr>
            <a:normAutofit fontScale="77500" lnSpcReduction="20000"/>
          </a:bodyPr>
          <a:lstStyle/>
          <a:p>
            <a:r>
              <a:rPr lang="fr-FR" sz="2800" b="1" dirty="0" smtClean="0"/>
              <a:t>Présentation générale </a:t>
            </a:r>
          </a:p>
          <a:p>
            <a:r>
              <a:rPr lang="fr-FR" sz="2800" b="1" dirty="0" smtClean="0"/>
              <a:t>9</a:t>
            </a:r>
            <a:r>
              <a:rPr lang="fr-FR" sz="2800" b="1" baseline="30000" dirty="0" smtClean="0"/>
              <a:t>e</a:t>
            </a:r>
            <a:r>
              <a:rPr lang="fr-FR" sz="2800" b="1" dirty="0"/>
              <a:t> </a:t>
            </a:r>
            <a:r>
              <a:rPr lang="fr-FR" sz="2800" b="1" dirty="0" smtClean="0"/>
              <a:t>programme cadre de l’Union européenne pour la recherche et l’innovation</a:t>
            </a:r>
            <a:endParaRPr lang="fr-FR" sz="2800" b="1" dirty="0"/>
          </a:p>
        </p:txBody>
      </p:sp>
      <p:pic>
        <p:nvPicPr>
          <p:cNvPr id="4" name="Image 3"/>
          <p:cNvPicPr>
            <a:picLocks noChangeAspect="1"/>
          </p:cNvPicPr>
          <p:nvPr/>
        </p:nvPicPr>
        <p:blipFill>
          <a:blip r:embed="rId2"/>
          <a:stretch>
            <a:fillRect/>
          </a:stretch>
        </p:blipFill>
        <p:spPr>
          <a:xfrm>
            <a:off x="2644140" y="314990"/>
            <a:ext cx="1343164" cy="529236"/>
          </a:xfrm>
          <a:prstGeom prst="rect">
            <a:avLst/>
          </a:prstGeom>
        </p:spPr>
      </p:pic>
      <p:pic>
        <p:nvPicPr>
          <p:cNvPr id="5" name="Image 4"/>
          <p:cNvPicPr>
            <a:picLocks noChangeAspect="1"/>
          </p:cNvPicPr>
          <p:nvPr/>
        </p:nvPicPr>
        <p:blipFill>
          <a:blip r:embed="rId3"/>
          <a:stretch>
            <a:fillRect/>
          </a:stretch>
        </p:blipFill>
        <p:spPr>
          <a:xfrm>
            <a:off x="1524001" y="231895"/>
            <a:ext cx="1002030" cy="767860"/>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spTree>
    <p:extLst>
      <p:ext uri="{BB962C8B-B14F-4D97-AF65-F5344CB8AC3E}">
        <p14:creationId xmlns:p14="http://schemas.microsoft.com/office/powerpoint/2010/main" val="25327872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644140" y="314990"/>
            <a:ext cx="1343164" cy="529236"/>
          </a:xfrm>
          <a:prstGeom prst="rect">
            <a:avLst/>
          </a:prstGeom>
        </p:spPr>
      </p:pic>
      <p:pic>
        <p:nvPicPr>
          <p:cNvPr id="5" name="Image 4"/>
          <p:cNvPicPr>
            <a:picLocks noChangeAspect="1"/>
          </p:cNvPicPr>
          <p:nvPr/>
        </p:nvPicPr>
        <p:blipFill>
          <a:blip r:embed="rId3"/>
          <a:stretch>
            <a:fillRect/>
          </a:stretch>
        </p:blipFill>
        <p:spPr>
          <a:xfrm>
            <a:off x="1524001" y="231895"/>
            <a:ext cx="1002030" cy="767860"/>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sp>
        <p:nvSpPr>
          <p:cNvPr id="3" name="ZoneTexte 2"/>
          <p:cNvSpPr txBox="1"/>
          <p:nvPr/>
        </p:nvSpPr>
        <p:spPr>
          <a:xfrm>
            <a:off x="571500" y="999755"/>
            <a:ext cx="11372850" cy="1169551"/>
          </a:xfrm>
          <a:prstGeom prst="rect">
            <a:avLst/>
          </a:prstGeom>
          <a:noFill/>
        </p:spPr>
        <p:txBody>
          <a:bodyPr wrap="square" rtlCol="0">
            <a:spAutoFit/>
          </a:bodyPr>
          <a:lstStyle/>
          <a:p>
            <a:pPr algn="ctr"/>
            <a:r>
              <a:rPr lang="fr-FR" sz="3500" b="1" dirty="0" smtClean="0"/>
              <a:t>Quels sont les types d’activités les plus courantes dans Horizon Europe ?</a:t>
            </a:r>
            <a:endParaRPr lang="fr-FR" sz="3500" b="1" dirty="0"/>
          </a:p>
        </p:txBody>
      </p:sp>
      <p:sp>
        <p:nvSpPr>
          <p:cNvPr id="7" name="ZoneTexte 6"/>
          <p:cNvSpPr txBox="1"/>
          <p:nvPr/>
        </p:nvSpPr>
        <p:spPr>
          <a:xfrm>
            <a:off x="571500" y="2324835"/>
            <a:ext cx="11144250" cy="477054"/>
          </a:xfrm>
          <a:prstGeom prst="rect">
            <a:avLst/>
          </a:prstGeom>
          <a:noFill/>
        </p:spPr>
        <p:txBody>
          <a:bodyPr wrap="square" rtlCol="0">
            <a:spAutoFit/>
          </a:bodyPr>
          <a:lstStyle/>
          <a:p>
            <a:r>
              <a:rPr lang="fr-FR" sz="2500" b="1" dirty="0" smtClean="0">
                <a:solidFill>
                  <a:srgbClr val="0070C0"/>
                </a:solidFill>
              </a:rPr>
              <a:t>Les actions de coordination et de soutien (Coordination and Support Actions ‐ CSA)</a:t>
            </a:r>
            <a:endParaRPr lang="fr-FR" sz="2500" b="1" dirty="0">
              <a:solidFill>
                <a:srgbClr val="0070C0"/>
              </a:solidFill>
            </a:endParaRPr>
          </a:p>
        </p:txBody>
      </p:sp>
      <p:sp>
        <p:nvSpPr>
          <p:cNvPr id="9" name="ZoneTexte 8"/>
          <p:cNvSpPr txBox="1"/>
          <p:nvPr/>
        </p:nvSpPr>
        <p:spPr>
          <a:xfrm>
            <a:off x="521493" y="2957418"/>
            <a:ext cx="11244263" cy="3785652"/>
          </a:xfrm>
          <a:prstGeom prst="rect">
            <a:avLst/>
          </a:prstGeom>
          <a:noFill/>
        </p:spPr>
        <p:txBody>
          <a:bodyPr wrap="square" rtlCol="0">
            <a:spAutoFit/>
          </a:bodyPr>
          <a:lstStyle/>
          <a:p>
            <a:pPr algn="just"/>
            <a:r>
              <a:rPr lang="fr-FR" sz="2500" b="1" dirty="0" smtClean="0"/>
              <a:t>Taux de financement européen </a:t>
            </a:r>
            <a:r>
              <a:rPr lang="fr-FR" sz="2500" dirty="0" smtClean="0"/>
              <a:t>: 100 % des coûts éligibles</a:t>
            </a:r>
          </a:p>
          <a:p>
            <a:pPr algn="just"/>
            <a:endParaRPr lang="fr-FR" dirty="0" smtClean="0"/>
          </a:p>
          <a:p>
            <a:pPr algn="just"/>
            <a:r>
              <a:rPr lang="fr-FR" sz="2500" b="1" dirty="0" smtClean="0"/>
              <a:t>Durée habituelle : 12‐30 mois</a:t>
            </a:r>
          </a:p>
          <a:p>
            <a:pPr algn="just"/>
            <a:endParaRPr lang="fr-FR" b="1" dirty="0" smtClean="0"/>
          </a:p>
          <a:p>
            <a:pPr algn="just"/>
            <a:r>
              <a:rPr lang="fr-FR" sz="2200" dirty="0" smtClean="0"/>
              <a:t>Les actions de coordination et de soutien contribuent à la réalisation des objectifs du programme, hors activités de R&amp;I, sauf lorsqu’elles sont menées au titre du volet «Élargir la participation et propager l’excellence » de la partie « Élargir la participation et renforcer l’Espace européen de la recherche (EER) ».</a:t>
            </a:r>
          </a:p>
          <a:p>
            <a:pPr algn="just"/>
            <a:r>
              <a:rPr lang="fr-FR" sz="2200" dirty="0" smtClean="0"/>
              <a:t>Ce type d’action consiste principalement en des mesures d’accompagnement telles que la standardisation, diffusion, sensibilisation et communication, mise en réseau, services de coordination et de soutien, dialogues politiques, exercices d’apprentissage mutuel et études.</a:t>
            </a:r>
            <a:endParaRPr lang="fr-FR" sz="2200" dirty="0"/>
          </a:p>
        </p:txBody>
      </p:sp>
    </p:spTree>
    <p:extLst>
      <p:ext uri="{BB962C8B-B14F-4D97-AF65-F5344CB8AC3E}">
        <p14:creationId xmlns:p14="http://schemas.microsoft.com/office/powerpoint/2010/main" val="15958723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644140" y="314990"/>
            <a:ext cx="1343164" cy="529236"/>
          </a:xfrm>
          <a:prstGeom prst="rect">
            <a:avLst/>
          </a:prstGeom>
        </p:spPr>
      </p:pic>
      <p:pic>
        <p:nvPicPr>
          <p:cNvPr id="5" name="Image 4"/>
          <p:cNvPicPr>
            <a:picLocks noChangeAspect="1"/>
          </p:cNvPicPr>
          <p:nvPr/>
        </p:nvPicPr>
        <p:blipFill>
          <a:blip r:embed="rId3"/>
          <a:stretch>
            <a:fillRect/>
          </a:stretch>
        </p:blipFill>
        <p:spPr>
          <a:xfrm>
            <a:off x="1524001" y="231895"/>
            <a:ext cx="1002030" cy="767860"/>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sp>
        <p:nvSpPr>
          <p:cNvPr id="3" name="ZoneTexte 2"/>
          <p:cNvSpPr txBox="1"/>
          <p:nvPr/>
        </p:nvSpPr>
        <p:spPr>
          <a:xfrm>
            <a:off x="571500" y="999755"/>
            <a:ext cx="11372850" cy="1169551"/>
          </a:xfrm>
          <a:prstGeom prst="rect">
            <a:avLst/>
          </a:prstGeom>
          <a:noFill/>
        </p:spPr>
        <p:txBody>
          <a:bodyPr wrap="square" rtlCol="0">
            <a:spAutoFit/>
          </a:bodyPr>
          <a:lstStyle/>
          <a:p>
            <a:pPr algn="ctr"/>
            <a:r>
              <a:rPr lang="fr-FR" sz="3500" b="1" dirty="0" smtClean="0"/>
              <a:t>Quels sont les types d’activités les plus courantes dans Horizon Europe ?</a:t>
            </a:r>
            <a:endParaRPr lang="fr-FR" sz="3500" b="1" dirty="0"/>
          </a:p>
        </p:txBody>
      </p:sp>
      <p:sp>
        <p:nvSpPr>
          <p:cNvPr id="7" name="ZoneTexte 6"/>
          <p:cNvSpPr txBox="1"/>
          <p:nvPr/>
        </p:nvSpPr>
        <p:spPr>
          <a:xfrm>
            <a:off x="571500" y="2324835"/>
            <a:ext cx="11144250" cy="477054"/>
          </a:xfrm>
          <a:prstGeom prst="rect">
            <a:avLst/>
          </a:prstGeom>
          <a:noFill/>
        </p:spPr>
        <p:txBody>
          <a:bodyPr wrap="square" rtlCol="0">
            <a:spAutoFit/>
          </a:bodyPr>
          <a:lstStyle/>
          <a:p>
            <a:r>
              <a:rPr lang="fr-FR" sz="2500" b="1" dirty="0" smtClean="0">
                <a:solidFill>
                  <a:srgbClr val="0070C0"/>
                </a:solidFill>
              </a:rPr>
              <a:t>Les actions de cofinancement de programmes (COFUND)</a:t>
            </a:r>
            <a:endParaRPr lang="fr-FR" sz="2500" b="1" dirty="0">
              <a:solidFill>
                <a:srgbClr val="0070C0"/>
              </a:solidFill>
            </a:endParaRPr>
          </a:p>
        </p:txBody>
      </p:sp>
      <p:sp>
        <p:nvSpPr>
          <p:cNvPr id="9" name="ZoneTexte 8"/>
          <p:cNvSpPr txBox="1"/>
          <p:nvPr/>
        </p:nvSpPr>
        <p:spPr>
          <a:xfrm>
            <a:off x="571500" y="3090103"/>
            <a:ext cx="11244263" cy="3554819"/>
          </a:xfrm>
          <a:prstGeom prst="rect">
            <a:avLst/>
          </a:prstGeom>
          <a:noFill/>
        </p:spPr>
        <p:txBody>
          <a:bodyPr wrap="square" rtlCol="0">
            <a:spAutoFit/>
          </a:bodyPr>
          <a:lstStyle/>
          <a:p>
            <a:pPr algn="just"/>
            <a:r>
              <a:rPr lang="fr-FR" sz="2500" b="1" dirty="0" smtClean="0"/>
              <a:t>Taux de financement européen : de 30 à 70 % des coûts éligibles</a:t>
            </a:r>
          </a:p>
          <a:p>
            <a:pPr algn="just"/>
            <a:endParaRPr lang="fr-FR" b="1" dirty="0" smtClean="0"/>
          </a:p>
          <a:p>
            <a:pPr algn="just"/>
            <a:r>
              <a:rPr lang="fr-FR" sz="2500" b="1" dirty="0" smtClean="0"/>
              <a:t>Une action COFUND</a:t>
            </a:r>
            <a:r>
              <a:rPr lang="fr-FR" sz="2500" dirty="0" smtClean="0"/>
              <a:t> est un programme d'activités mis en œuvre par des entités juridiques gérant ou finançant des programmes de R&amp;I, autres que les organismes de financement de l'Union.</a:t>
            </a:r>
          </a:p>
          <a:p>
            <a:pPr algn="just"/>
            <a:r>
              <a:rPr lang="fr-FR" sz="2500" dirty="0" smtClean="0"/>
              <a:t>Un tel programme d'activités peut soutenir la mise en réseau et la coordination, la recherche, l’innovation, des actions pilotes, des innovations et déploiements sur le marché, de la formation et de la mobilité, des activités de sensibilisation et de communication et la diffusion et l'exploitation. </a:t>
            </a:r>
            <a:endParaRPr lang="fr-FR" sz="2500" dirty="0"/>
          </a:p>
        </p:txBody>
      </p:sp>
    </p:spTree>
    <p:extLst>
      <p:ext uri="{BB962C8B-B14F-4D97-AF65-F5344CB8AC3E}">
        <p14:creationId xmlns:p14="http://schemas.microsoft.com/office/powerpoint/2010/main" val="6489313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644140" y="314990"/>
            <a:ext cx="1343164" cy="529236"/>
          </a:xfrm>
          <a:prstGeom prst="rect">
            <a:avLst/>
          </a:prstGeom>
        </p:spPr>
      </p:pic>
      <p:pic>
        <p:nvPicPr>
          <p:cNvPr id="5" name="Image 4"/>
          <p:cNvPicPr>
            <a:picLocks noChangeAspect="1"/>
          </p:cNvPicPr>
          <p:nvPr/>
        </p:nvPicPr>
        <p:blipFill>
          <a:blip r:embed="rId3"/>
          <a:stretch>
            <a:fillRect/>
          </a:stretch>
        </p:blipFill>
        <p:spPr>
          <a:xfrm>
            <a:off x="1524001" y="231895"/>
            <a:ext cx="1002030" cy="767860"/>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sp>
        <p:nvSpPr>
          <p:cNvPr id="3" name="ZoneTexte 2"/>
          <p:cNvSpPr txBox="1"/>
          <p:nvPr/>
        </p:nvSpPr>
        <p:spPr>
          <a:xfrm>
            <a:off x="571500" y="999755"/>
            <a:ext cx="11372850" cy="1169551"/>
          </a:xfrm>
          <a:prstGeom prst="rect">
            <a:avLst/>
          </a:prstGeom>
          <a:noFill/>
        </p:spPr>
        <p:txBody>
          <a:bodyPr wrap="square" rtlCol="0">
            <a:spAutoFit/>
          </a:bodyPr>
          <a:lstStyle/>
          <a:p>
            <a:pPr algn="ctr"/>
            <a:r>
              <a:rPr lang="fr-FR" sz="3500" b="1" dirty="0" smtClean="0"/>
              <a:t>Quels sont les types d’activités les plus courantes dans Horizon Europe ?</a:t>
            </a:r>
            <a:endParaRPr lang="fr-FR" sz="3500" b="1" dirty="0"/>
          </a:p>
        </p:txBody>
      </p:sp>
      <p:sp>
        <p:nvSpPr>
          <p:cNvPr id="7" name="ZoneTexte 6"/>
          <p:cNvSpPr txBox="1"/>
          <p:nvPr/>
        </p:nvSpPr>
        <p:spPr>
          <a:xfrm>
            <a:off x="571500" y="2324835"/>
            <a:ext cx="11144250" cy="477054"/>
          </a:xfrm>
          <a:prstGeom prst="rect">
            <a:avLst/>
          </a:prstGeom>
          <a:noFill/>
        </p:spPr>
        <p:txBody>
          <a:bodyPr wrap="square" rtlCol="0">
            <a:spAutoFit/>
          </a:bodyPr>
          <a:lstStyle/>
          <a:p>
            <a:r>
              <a:rPr lang="fr-FR" sz="2500" b="1" dirty="0" smtClean="0">
                <a:solidFill>
                  <a:srgbClr val="0070C0"/>
                </a:solidFill>
              </a:rPr>
              <a:t>Les actions de recherche exploratoires du Conseil européen de la recherche (ERC)</a:t>
            </a:r>
            <a:endParaRPr lang="fr-FR" sz="2500" b="1" dirty="0">
              <a:solidFill>
                <a:srgbClr val="0070C0"/>
              </a:solidFill>
            </a:endParaRPr>
          </a:p>
        </p:txBody>
      </p:sp>
      <p:sp>
        <p:nvSpPr>
          <p:cNvPr id="9" name="ZoneTexte 8"/>
          <p:cNvSpPr txBox="1"/>
          <p:nvPr/>
        </p:nvSpPr>
        <p:spPr>
          <a:xfrm>
            <a:off x="571500" y="3090103"/>
            <a:ext cx="11244263" cy="2677656"/>
          </a:xfrm>
          <a:prstGeom prst="rect">
            <a:avLst/>
          </a:prstGeom>
          <a:noFill/>
        </p:spPr>
        <p:txBody>
          <a:bodyPr wrap="square" rtlCol="0">
            <a:spAutoFit/>
          </a:bodyPr>
          <a:lstStyle/>
          <a:p>
            <a:pPr algn="just"/>
            <a:r>
              <a:rPr lang="fr-FR" sz="2500" b="1" dirty="0" smtClean="0"/>
              <a:t>Taux de financement européen : 100 % des coûts éligibles</a:t>
            </a:r>
          </a:p>
          <a:p>
            <a:pPr algn="just"/>
            <a:endParaRPr lang="fr-FR" b="1" dirty="0" smtClean="0"/>
          </a:p>
          <a:p>
            <a:pPr algn="just"/>
            <a:r>
              <a:rPr lang="fr-FR" sz="2500" dirty="0" smtClean="0"/>
              <a:t>Les actions de recherche exploratoire gérées par le Conseil européen de la recherche consistent en des actions de recherche menées par les chercheurs principaux, y compris la validation de concepts de l’ERC, organisées par un bénéficiaire unique ou plusieurs bénéficiaires bénéficiant d’un financement</a:t>
            </a:r>
          </a:p>
          <a:p>
            <a:pPr algn="just"/>
            <a:r>
              <a:rPr lang="fr-FR" sz="2500" dirty="0" smtClean="0"/>
              <a:t>du Conseil européen de la recherche.</a:t>
            </a:r>
            <a:endParaRPr lang="fr-FR" sz="2500" dirty="0"/>
          </a:p>
        </p:txBody>
      </p:sp>
    </p:spTree>
    <p:extLst>
      <p:ext uri="{BB962C8B-B14F-4D97-AF65-F5344CB8AC3E}">
        <p14:creationId xmlns:p14="http://schemas.microsoft.com/office/powerpoint/2010/main" val="4888410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644140" y="314990"/>
            <a:ext cx="1343164" cy="529236"/>
          </a:xfrm>
          <a:prstGeom prst="rect">
            <a:avLst/>
          </a:prstGeom>
        </p:spPr>
      </p:pic>
      <p:pic>
        <p:nvPicPr>
          <p:cNvPr id="5" name="Image 4"/>
          <p:cNvPicPr>
            <a:picLocks noChangeAspect="1"/>
          </p:cNvPicPr>
          <p:nvPr/>
        </p:nvPicPr>
        <p:blipFill>
          <a:blip r:embed="rId3"/>
          <a:stretch>
            <a:fillRect/>
          </a:stretch>
        </p:blipFill>
        <p:spPr>
          <a:xfrm>
            <a:off x="1524001" y="231895"/>
            <a:ext cx="1002030" cy="767860"/>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sp>
        <p:nvSpPr>
          <p:cNvPr id="3" name="ZoneTexte 2"/>
          <p:cNvSpPr txBox="1"/>
          <p:nvPr/>
        </p:nvSpPr>
        <p:spPr>
          <a:xfrm>
            <a:off x="571500" y="999755"/>
            <a:ext cx="11372850" cy="1169551"/>
          </a:xfrm>
          <a:prstGeom prst="rect">
            <a:avLst/>
          </a:prstGeom>
          <a:noFill/>
        </p:spPr>
        <p:txBody>
          <a:bodyPr wrap="square" rtlCol="0">
            <a:spAutoFit/>
          </a:bodyPr>
          <a:lstStyle/>
          <a:p>
            <a:pPr algn="ctr"/>
            <a:r>
              <a:rPr lang="fr-FR" sz="3500" b="1" dirty="0" smtClean="0"/>
              <a:t>Quels sont les types d’activités les plus courantes dans Horizon Europe ?</a:t>
            </a:r>
            <a:endParaRPr lang="fr-FR" sz="3500" b="1" dirty="0"/>
          </a:p>
        </p:txBody>
      </p:sp>
      <p:sp>
        <p:nvSpPr>
          <p:cNvPr id="7" name="ZoneTexte 6"/>
          <p:cNvSpPr txBox="1"/>
          <p:nvPr/>
        </p:nvSpPr>
        <p:spPr>
          <a:xfrm>
            <a:off x="571500" y="2324835"/>
            <a:ext cx="11144250" cy="477054"/>
          </a:xfrm>
          <a:prstGeom prst="rect">
            <a:avLst/>
          </a:prstGeom>
          <a:noFill/>
        </p:spPr>
        <p:txBody>
          <a:bodyPr wrap="square" rtlCol="0">
            <a:spAutoFit/>
          </a:bodyPr>
          <a:lstStyle/>
          <a:p>
            <a:r>
              <a:rPr lang="fr-FR" sz="2500" b="1" dirty="0" smtClean="0">
                <a:solidFill>
                  <a:srgbClr val="0070C0"/>
                </a:solidFill>
              </a:rPr>
              <a:t>Les actions du Conseil européen de l’innovation (EIC)</a:t>
            </a:r>
            <a:endParaRPr lang="fr-FR" sz="2500" b="1" dirty="0">
              <a:solidFill>
                <a:srgbClr val="0070C0"/>
              </a:solidFill>
            </a:endParaRPr>
          </a:p>
        </p:txBody>
      </p:sp>
      <p:sp>
        <p:nvSpPr>
          <p:cNvPr id="9" name="ZoneTexte 8"/>
          <p:cNvSpPr txBox="1"/>
          <p:nvPr/>
        </p:nvSpPr>
        <p:spPr>
          <a:xfrm>
            <a:off x="571500" y="3090103"/>
            <a:ext cx="11244263" cy="2677656"/>
          </a:xfrm>
          <a:prstGeom prst="rect">
            <a:avLst/>
          </a:prstGeom>
          <a:noFill/>
        </p:spPr>
        <p:txBody>
          <a:bodyPr wrap="square" rtlCol="0">
            <a:spAutoFit/>
          </a:bodyPr>
          <a:lstStyle/>
          <a:p>
            <a:pPr algn="just"/>
            <a:r>
              <a:rPr lang="fr-FR" sz="2500" b="1" dirty="0" smtClean="0"/>
              <a:t>Taux de financement européen : 100 % des coûts éligibles ou 70 % et/ou prise de participation au capital pour l’Accélérateur</a:t>
            </a:r>
          </a:p>
          <a:p>
            <a:pPr algn="just"/>
            <a:endParaRPr lang="fr-FR" b="1" dirty="0" smtClean="0"/>
          </a:p>
          <a:p>
            <a:pPr algn="just"/>
            <a:r>
              <a:rPr lang="fr-FR" sz="2500" dirty="0" smtClean="0"/>
              <a:t>Les actions d’innovation et de déploiement sur le marché est une action intégrant une action d’innovation et d’autres activités nécessaires au déploiement d’une innovation sur le marché, notamment l’expansion d’entreprises, le financement mixte d’Horizon Europe ou le financement mixte du Conseil européen de l’innovation.</a:t>
            </a:r>
            <a:endParaRPr lang="fr-FR" sz="2500" dirty="0"/>
          </a:p>
        </p:txBody>
      </p:sp>
    </p:spTree>
    <p:extLst>
      <p:ext uri="{BB962C8B-B14F-4D97-AF65-F5344CB8AC3E}">
        <p14:creationId xmlns:p14="http://schemas.microsoft.com/office/powerpoint/2010/main" val="40380198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644140" y="314990"/>
            <a:ext cx="1343164" cy="529236"/>
          </a:xfrm>
          <a:prstGeom prst="rect">
            <a:avLst/>
          </a:prstGeom>
        </p:spPr>
      </p:pic>
      <p:pic>
        <p:nvPicPr>
          <p:cNvPr id="5" name="Image 4"/>
          <p:cNvPicPr>
            <a:picLocks noChangeAspect="1"/>
          </p:cNvPicPr>
          <p:nvPr/>
        </p:nvPicPr>
        <p:blipFill>
          <a:blip r:embed="rId3"/>
          <a:stretch>
            <a:fillRect/>
          </a:stretch>
        </p:blipFill>
        <p:spPr>
          <a:xfrm>
            <a:off x="1524001" y="231895"/>
            <a:ext cx="1002030" cy="767860"/>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sp>
        <p:nvSpPr>
          <p:cNvPr id="3" name="ZoneTexte 2"/>
          <p:cNvSpPr txBox="1"/>
          <p:nvPr/>
        </p:nvSpPr>
        <p:spPr>
          <a:xfrm>
            <a:off x="537210" y="1156343"/>
            <a:ext cx="11372850" cy="1169551"/>
          </a:xfrm>
          <a:prstGeom prst="rect">
            <a:avLst/>
          </a:prstGeom>
          <a:noFill/>
        </p:spPr>
        <p:txBody>
          <a:bodyPr wrap="square" rtlCol="0">
            <a:spAutoFit/>
          </a:bodyPr>
          <a:lstStyle/>
          <a:p>
            <a:pPr algn="ctr"/>
            <a:r>
              <a:rPr lang="fr-FR" sz="3500" b="1" dirty="0" smtClean="0"/>
              <a:t>Quels sont les types d’activités les plus courantes dans Horizon Europe ?</a:t>
            </a:r>
            <a:endParaRPr lang="fr-FR" sz="3500" b="1" dirty="0"/>
          </a:p>
        </p:txBody>
      </p:sp>
      <p:sp>
        <p:nvSpPr>
          <p:cNvPr id="7" name="ZoneTexte 6"/>
          <p:cNvSpPr txBox="1"/>
          <p:nvPr/>
        </p:nvSpPr>
        <p:spPr>
          <a:xfrm>
            <a:off x="442912" y="2589377"/>
            <a:ext cx="11144250" cy="477054"/>
          </a:xfrm>
          <a:prstGeom prst="rect">
            <a:avLst/>
          </a:prstGeom>
          <a:noFill/>
        </p:spPr>
        <p:txBody>
          <a:bodyPr wrap="square" rtlCol="0">
            <a:spAutoFit/>
          </a:bodyPr>
          <a:lstStyle/>
          <a:p>
            <a:r>
              <a:rPr lang="fr-FR" sz="2500" b="1" dirty="0" smtClean="0">
                <a:solidFill>
                  <a:srgbClr val="0070C0"/>
                </a:solidFill>
              </a:rPr>
              <a:t>Les actions Marie </a:t>
            </a:r>
            <a:r>
              <a:rPr lang="fr-FR" sz="2500" b="1" dirty="0" err="1" smtClean="0">
                <a:solidFill>
                  <a:srgbClr val="0070C0"/>
                </a:solidFill>
              </a:rPr>
              <a:t>Skłodowska</a:t>
            </a:r>
            <a:r>
              <a:rPr lang="fr-FR" sz="2500" b="1" dirty="0" smtClean="0">
                <a:solidFill>
                  <a:srgbClr val="0070C0"/>
                </a:solidFill>
              </a:rPr>
              <a:t>‐Curie (MSCA)</a:t>
            </a:r>
            <a:endParaRPr lang="fr-FR" sz="2500" b="1" dirty="0">
              <a:solidFill>
                <a:srgbClr val="0070C0"/>
              </a:solidFill>
            </a:endParaRPr>
          </a:p>
        </p:txBody>
      </p:sp>
      <p:sp>
        <p:nvSpPr>
          <p:cNvPr id="9" name="ZoneTexte 8"/>
          <p:cNvSpPr txBox="1"/>
          <p:nvPr/>
        </p:nvSpPr>
        <p:spPr>
          <a:xfrm>
            <a:off x="442912" y="3387287"/>
            <a:ext cx="11244263" cy="1631216"/>
          </a:xfrm>
          <a:prstGeom prst="rect">
            <a:avLst/>
          </a:prstGeom>
          <a:noFill/>
        </p:spPr>
        <p:txBody>
          <a:bodyPr wrap="square" rtlCol="0">
            <a:spAutoFit/>
          </a:bodyPr>
          <a:lstStyle/>
          <a:p>
            <a:pPr algn="just"/>
            <a:r>
              <a:rPr lang="fr-FR" sz="2500" dirty="0" smtClean="0"/>
              <a:t>Les actions de formation et de mobilité, essentiellement mises en œuvre par le programme MSCA, visent l’amélioration des qualifications, connaissances et perspectives de carrière des chercheurs, sur la base d’une mobilité transfrontière et, si pertinent, </a:t>
            </a:r>
            <a:r>
              <a:rPr lang="fr-FR" sz="2500" dirty="0" err="1" smtClean="0"/>
              <a:t>trans</a:t>
            </a:r>
            <a:r>
              <a:rPr lang="fr-FR" sz="2500" dirty="0" smtClean="0"/>
              <a:t>‐sectorielle ou transdisciplinaire.</a:t>
            </a:r>
            <a:endParaRPr lang="fr-FR" sz="2500" dirty="0"/>
          </a:p>
        </p:txBody>
      </p:sp>
    </p:spTree>
    <p:extLst>
      <p:ext uri="{BB962C8B-B14F-4D97-AF65-F5344CB8AC3E}">
        <p14:creationId xmlns:p14="http://schemas.microsoft.com/office/powerpoint/2010/main" val="11324786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644140" y="314990"/>
            <a:ext cx="1343164" cy="529236"/>
          </a:xfrm>
          <a:prstGeom prst="rect">
            <a:avLst/>
          </a:prstGeom>
        </p:spPr>
      </p:pic>
      <p:pic>
        <p:nvPicPr>
          <p:cNvPr id="5" name="Image 4"/>
          <p:cNvPicPr>
            <a:picLocks noChangeAspect="1"/>
          </p:cNvPicPr>
          <p:nvPr/>
        </p:nvPicPr>
        <p:blipFill>
          <a:blip r:embed="rId3"/>
          <a:stretch>
            <a:fillRect/>
          </a:stretch>
        </p:blipFill>
        <p:spPr>
          <a:xfrm>
            <a:off x="1524001" y="231895"/>
            <a:ext cx="1002030" cy="767860"/>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sp>
        <p:nvSpPr>
          <p:cNvPr id="3" name="ZoneTexte 2"/>
          <p:cNvSpPr txBox="1"/>
          <p:nvPr/>
        </p:nvSpPr>
        <p:spPr>
          <a:xfrm>
            <a:off x="537210" y="1156343"/>
            <a:ext cx="11372850" cy="630942"/>
          </a:xfrm>
          <a:prstGeom prst="rect">
            <a:avLst/>
          </a:prstGeom>
          <a:noFill/>
        </p:spPr>
        <p:txBody>
          <a:bodyPr wrap="square" rtlCol="0">
            <a:spAutoFit/>
          </a:bodyPr>
          <a:lstStyle/>
          <a:p>
            <a:pPr algn="ctr"/>
            <a:r>
              <a:rPr lang="fr-FR" sz="3500" b="1" dirty="0" smtClean="0"/>
              <a:t>Quels instruments de financement? </a:t>
            </a:r>
            <a:endParaRPr lang="fr-FR" sz="3500" b="1" dirty="0"/>
          </a:p>
        </p:txBody>
      </p:sp>
      <p:sp>
        <p:nvSpPr>
          <p:cNvPr id="7" name="ZoneTexte 6"/>
          <p:cNvSpPr txBox="1"/>
          <p:nvPr/>
        </p:nvSpPr>
        <p:spPr>
          <a:xfrm>
            <a:off x="324499" y="2075353"/>
            <a:ext cx="11144250" cy="477054"/>
          </a:xfrm>
          <a:prstGeom prst="rect">
            <a:avLst/>
          </a:prstGeom>
          <a:noFill/>
        </p:spPr>
        <p:txBody>
          <a:bodyPr wrap="square" rtlCol="0">
            <a:spAutoFit/>
          </a:bodyPr>
          <a:lstStyle/>
          <a:p>
            <a:r>
              <a:rPr lang="fr-FR" sz="2500" b="1" dirty="0" smtClean="0">
                <a:solidFill>
                  <a:srgbClr val="0070C0"/>
                </a:solidFill>
              </a:rPr>
              <a:t>&gt; Varient selon le programme de travail et l’appel à projets </a:t>
            </a:r>
            <a:endParaRPr lang="fr-FR" sz="2500" b="1" dirty="0">
              <a:solidFill>
                <a:srgbClr val="0070C0"/>
              </a:solidFill>
            </a:endParaRPr>
          </a:p>
        </p:txBody>
      </p:sp>
      <p:sp>
        <p:nvSpPr>
          <p:cNvPr id="9" name="ZoneTexte 8"/>
          <p:cNvSpPr txBox="1"/>
          <p:nvPr/>
        </p:nvSpPr>
        <p:spPr>
          <a:xfrm>
            <a:off x="324499" y="2849451"/>
            <a:ext cx="11244263" cy="1246495"/>
          </a:xfrm>
          <a:prstGeom prst="rect">
            <a:avLst/>
          </a:prstGeom>
          <a:noFill/>
        </p:spPr>
        <p:txBody>
          <a:bodyPr wrap="square" rtlCol="0">
            <a:spAutoFit/>
          </a:bodyPr>
          <a:lstStyle/>
          <a:p>
            <a:pPr algn="just"/>
            <a:r>
              <a:rPr lang="en-US" sz="2500" dirty="0"/>
              <a:t>+ Research and innovation actions (RIA)</a:t>
            </a:r>
          </a:p>
          <a:p>
            <a:pPr algn="just"/>
            <a:r>
              <a:rPr lang="en-US" sz="2500" dirty="0"/>
              <a:t>+ Innovation actions (IA)</a:t>
            </a:r>
          </a:p>
          <a:p>
            <a:pPr algn="just"/>
            <a:r>
              <a:rPr lang="en-US" sz="2500" dirty="0"/>
              <a:t>+ Coordination and support actions (CSA)</a:t>
            </a:r>
            <a:endParaRPr lang="fr-FR" sz="2500" dirty="0"/>
          </a:p>
        </p:txBody>
      </p:sp>
      <p:sp>
        <p:nvSpPr>
          <p:cNvPr id="2" name="Accolade fermante 1"/>
          <p:cNvSpPr/>
          <p:nvPr/>
        </p:nvSpPr>
        <p:spPr>
          <a:xfrm>
            <a:off x="6480810" y="2849451"/>
            <a:ext cx="685800" cy="1299013"/>
          </a:xfrm>
          <a:prstGeom prst="rightBrace">
            <a:avLst/>
          </a:prstGeom>
          <a:ln w="381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 name="ZoneTexte 7"/>
          <p:cNvSpPr txBox="1"/>
          <p:nvPr/>
        </p:nvSpPr>
        <p:spPr>
          <a:xfrm>
            <a:off x="7568262" y="3260430"/>
            <a:ext cx="4000500" cy="477054"/>
          </a:xfrm>
          <a:prstGeom prst="rect">
            <a:avLst/>
          </a:prstGeom>
          <a:noFill/>
        </p:spPr>
        <p:txBody>
          <a:bodyPr wrap="square" rtlCol="0">
            <a:spAutoFit/>
          </a:bodyPr>
          <a:lstStyle/>
          <a:p>
            <a:r>
              <a:rPr lang="fr-FR" sz="2500" dirty="0"/>
              <a:t>Projets collaboratifs</a:t>
            </a:r>
          </a:p>
        </p:txBody>
      </p:sp>
      <p:sp>
        <p:nvSpPr>
          <p:cNvPr id="10" name="ZoneTexte 9"/>
          <p:cNvSpPr txBox="1"/>
          <p:nvPr/>
        </p:nvSpPr>
        <p:spPr>
          <a:xfrm>
            <a:off x="455944" y="4445508"/>
            <a:ext cx="10881360" cy="2031325"/>
          </a:xfrm>
          <a:prstGeom prst="rect">
            <a:avLst/>
          </a:prstGeom>
          <a:noFill/>
        </p:spPr>
        <p:txBody>
          <a:bodyPr wrap="square" rtlCol="0">
            <a:spAutoFit/>
          </a:bodyPr>
          <a:lstStyle/>
          <a:p>
            <a:r>
              <a:rPr lang="fr-FR" b="1" dirty="0"/>
              <a:t>+ Actions Marie </a:t>
            </a:r>
            <a:r>
              <a:rPr lang="fr-FR" b="1" dirty="0" err="1"/>
              <a:t>Skłodowska</a:t>
            </a:r>
            <a:r>
              <a:rPr lang="fr-FR" b="1" dirty="0"/>
              <a:t>-Curie (MSCA) </a:t>
            </a:r>
            <a:endParaRPr lang="fr-FR" dirty="0"/>
          </a:p>
          <a:p>
            <a:r>
              <a:rPr lang="fr-FR" b="1" dirty="0"/>
              <a:t>+ Conseil européen de la Recherche «projets ERC» : </a:t>
            </a:r>
            <a:r>
              <a:rPr lang="fr-FR" b="1" dirty="0" err="1"/>
              <a:t>Starting</a:t>
            </a:r>
            <a:r>
              <a:rPr lang="fr-FR" b="1" dirty="0"/>
              <a:t> Grants…</a:t>
            </a:r>
            <a:endParaRPr lang="fr-FR" dirty="0"/>
          </a:p>
          <a:p>
            <a:r>
              <a:rPr lang="fr-FR" b="1" dirty="0"/>
              <a:t>+ Actions cofinancées (COFUND)</a:t>
            </a:r>
            <a:endParaRPr lang="fr-FR" dirty="0"/>
          </a:p>
          <a:p>
            <a:r>
              <a:rPr lang="fr-FR" b="1" dirty="0"/>
              <a:t>+ Conseil européen de l’innovation (EIC) : </a:t>
            </a:r>
            <a:r>
              <a:rPr lang="fr-FR" b="1" dirty="0" err="1"/>
              <a:t>Pathfinder</a:t>
            </a:r>
            <a:r>
              <a:rPr lang="fr-FR" b="1" dirty="0"/>
              <a:t>, Transition, Accelerator</a:t>
            </a:r>
            <a:r>
              <a:rPr lang="fr-FR" b="1" dirty="0" smtClean="0"/>
              <a:t>…</a:t>
            </a:r>
          </a:p>
          <a:p>
            <a:endParaRPr lang="fr-FR" b="1" dirty="0"/>
          </a:p>
          <a:p>
            <a:endParaRPr lang="fr-FR" b="1" dirty="0" smtClean="0"/>
          </a:p>
          <a:p>
            <a:r>
              <a:rPr lang="fr-FR" dirty="0">
                <a:hlinkClick r:id="rId5"/>
              </a:rPr>
              <a:t>https://</a:t>
            </a:r>
            <a:r>
              <a:rPr lang="fr-FR" dirty="0" smtClean="0">
                <a:hlinkClick r:id="rId5"/>
              </a:rPr>
              <a:t>ec.europa.eu/info/funding-tenders/opportunities/portal/screen/home</a:t>
            </a:r>
            <a:r>
              <a:rPr lang="fr-FR" dirty="0" smtClean="0"/>
              <a:t>  </a:t>
            </a:r>
            <a:endParaRPr lang="fr-FR" dirty="0"/>
          </a:p>
        </p:txBody>
      </p:sp>
    </p:spTree>
    <p:extLst>
      <p:ext uri="{BB962C8B-B14F-4D97-AF65-F5344CB8AC3E}">
        <p14:creationId xmlns:p14="http://schemas.microsoft.com/office/powerpoint/2010/main" val="25565247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644140" y="314990"/>
            <a:ext cx="1343164" cy="529236"/>
          </a:xfrm>
          <a:prstGeom prst="rect">
            <a:avLst/>
          </a:prstGeom>
        </p:spPr>
      </p:pic>
      <p:pic>
        <p:nvPicPr>
          <p:cNvPr id="5" name="Image 4"/>
          <p:cNvPicPr>
            <a:picLocks noChangeAspect="1"/>
          </p:cNvPicPr>
          <p:nvPr/>
        </p:nvPicPr>
        <p:blipFill>
          <a:blip r:embed="rId3"/>
          <a:stretch>
            <a:fillRect/>
          </a:stretch>
        </p:blipFill>
        <p:spPr>
          <a:xfrm>
            <a:off x="1524001" y="231895"/>
            <a:ext cx="1002030" cy="767860"/>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sp>
        <p:nvSpPr>
          <p:cNvPr id="3" name="ZoneTexte 2"/>
          <p:cNvSpPr txBox="1"/>
          <p:nvPr/>
        </p:nvSpPr>
        <p:spPr>
          <a:xfrm>
            <a:off x="537210" y="1156343"/>
            <a:ext cx="11372850" cy="630942"/>
          </a:xfrm>
          <a:prstGeom prst="rect">
            <a:avLst/>
          </a:prstGeom>
          <a:noFill/>
        </p:spPr>
        <p:txBody>
          <a:bodyPr wrap="square" rtlCol="0">
            <a:spAutoFit/>
          </a:bodyPr>
          <a:lstStyle/>
          <a:p>
            <a:pPr algn="ctr"/>
            <a:r>
              <a:rPr lang="fr-FR" sz="3500" b="1" dirty="0" smtClean="0"/>
              <a:t>Les taux de financement </a:t>
            </a:r>
            <a:endParaRPr lang="fr-FR" sz="3500" b="1" dirty="0"/>
          </a:p>
        </p:txBody>
      </p:sp>
      <p:pic>
        <p:nvPicPr>
          <p:cNvPr id="11" name="Image 10"/>
          <p:cNvPicPr>
            <a:picLocks noChangeAspect="1"/>
          </p:cNvPicPr>
          <p:nvPr/>
        </p:nvPicPr>
        <p:blipFill>
          <a:blip r:embed="rId5"/>
          <a:stretch>
            <a:fillRect/>
          </a:stretch>
        </p:blipFill>
        <p:spPr>
          <a:xfrm>
            <a:off x="1409701" y="1943873"/>
            <a:ext cx="8734424" cy="4367212"/>
          </a:xfrm>
          <a:prstGeom prst="rect">
            <a:avLst/>
          </a:prstGeom>
        </p:spPr>
      </p:pic>
    </p:spTree>
    <p:extLst>
      <p:ext uri="{BB962C8B-B14F-4D97-AF65-F5344CB8AC3E}">
        <p14:creationId xmlns:p14="http://schemas.microsoft.com/office/powerpoint/2010/main" val="37777373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644140" y="314990"/>
            <a:ext cx="1343164" cy="529236"/>
          </a:xfrm>
          <a:prstGeom prst="rect">
            <a:avLst/>
          </a:prstGeom>
        </p:spPr>
      </p:pic>
      <p:pic>
        <p:nvPicPr>
          <p:cNvPr id="5" name="Image 4"/>
          <p:cNvPicPr>
            <a:picLocks noChangeAspect="1"/>
          </p:cNvPicPr>
          <p:nvPr/>
        </p:nvPicPr>
        <p:blipFill>
          <a:blip r:embed="rId3"/>
          <a:stretch>
            <a:fillRect/>
          </a:stretch>
        </p:blipFill>
        <p:spPr>
          <a:xfrm>
            <a:off x="1524001" y="231895"/>
            <a:ext cx="1002030" cy="767860"/>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sp>
        <p:nvSpPr>
          <p:cNvPr id="3" name="ZoneTexte 2"/>
          <p:cNvSpPr txBox="1"/>
          <p:nvPr/>
        </p:nvSpPr>
        <p:spPr>
          <a:xfrm>
            <a:off x="560070" y="2859413"/>
            <a:ext cx="11372850" cy="830997"/>
          </a:xfrm>
          <a:prstGeom prst="rect">
            <a:avLst/>
          </a:prstGeom>
          <a:noFill/>
        </p:spPr>
        <p:txBody>
          <a:bodyPr wrap="square" rtlCol="0">
            <a:spAutoFit/>
          </a:bodyPr>
          <a:lstStyle/>
          <a:p>
            <a:pPr algn="ctr"/>
            <a:r>
              <a:rPr lang="fr-FR" sz="4800" b="1" dirty="0"/>
              <a:t>LE MODE « PROJET »</a:t>
            </a:r>
          </a:p>
        </p:txBody>
      </p:sp>
    </p:spTree>
    <p:extLst>
      <p:ext uri="{BB962C8B-B14F-4D97-AF65-F5344CB8AC3E}">
        <p14:creationId xmlns:p14="http://schemas.microsoft.com/office/powerpoint/2010/main" val="12603676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218214" y="2125655"/>
            <a:ext cx="11704485" cy="1281620"/>
          </a:xfrm>
          <a:prstGeom prst="roundRect">
            <a:avLst/>
          </a:prstGeom>
          <a:solidFill>
            <a:schemeClr val="accent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p:cNvPicPr>
            <a:picLocks noChangeAspect="1"/>
          </p:cNvPicPr>
          <p:nvPr/>
        </p:nvPicPr>
        <p:blipFill>
          <a:blip r:embed="rId2"/>
          <a:stretch>
            <a:fillRect/>
          </a:stretch>
        </p:blipFill>
        <p:spPr>
          <a:xfrm>
            <a:off x="2644140" y="314990"/>
            <a:ext cx="1343164" cy="529236"/>
          </a:xfrm>
          <a:prstGeom prst="rect">
            <a:avLst/>
          </a:prstGeom>
        </p:spPr>
      </p:pic>
      <p:pic>
        <p:nvPicPr>
          <p:cNvPr id="5" name="Image 4"/>
          <p:cNvPicPr>
            <a:picLocks noChangeAspect="1"/>
          </p:cNvPicPr>
          <p:nvPr/>
        </p:nvPicPr>
        <p:blipFill>
          <a:blip r:embed="rId3"/>
          <a:stretch>
            <a:fillRect/>
          </a:stretch>
        </p:blipFill>
        <p:spPr>
          <a:xfrm>
            <a:off x="1524001" y="231895"/>
            <a:ext cx="1002030" cy="767860"/>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sp>
        <p:nvSpPr>
          <p:cNvPr id="7" name="ZoneTexte 6"/>
          <p:cNvSpPr txBox="1"/>
          <p:nvPr/>
        </p:nvSpPr>
        <p:spPr>
          <a:xfrm>
            <a:off x="448326" y="1363645"/>
            <a:ext cx="11144250" cy="477054"/>
          </a:xfrm>
          <a:prstGeom prst="rect">
            <a:avLst/>
          </a:prstGeom>
          <a:noFill/>
        </p:spPr>
        <p:txBody>
          <a:bodyPr wrap="square" rtlCol="0">
            <a:spAutoFit/>
          </a:bodyPr>
          <a:lstStyle/>
          <a:p>
            <a:r>
              <a:rPr lang="fr-FR" sz="2500" b="1" dirty="0" smtClean="0">
                <a:solidFill>
                  <a:srgbClr val="0070C0"/>
                </a:solidFill>
              </a:rPr>
              <a:t>Qu’est-ce qu’un projet / action ?</a:t>
            </a:r>
            <a:endParaRPr lang="fr-FR" sz="2500" b="1" dirty="0">
              <a:solidFill>
                <a:srgbClr val="0070C0"/>
              </a:solidFill>
            </a:endParaRPr>
          </a:p>
        </p:txBody>
      </p:sp>
      <p:sp>
        <p:nvSpPr>
          <p:cNvPr id="9" name="ZoneTexte 8"/>
          <p:cNvSpPr txBox="1"/>
          <p:nvPr/>
        </p:nvSpPr>
        <p:spPr>
          <a:xfrm>
            <a:off x="448326" y="2198084"/>
            <a:ext cx="11244263" cy="1246495"/>
          </a:xfrm>
          <a:prstGeom prst="rect">
            <a:avLst/>
          </a:prstGeom>
          <a:noFill/>
        </p:spPr>
        <p:txBody>
          <a:bodyPr wrap="square" rtlCol="0">
            <a:spAutoFit/>
          </a:bodyPr>
          <a:lstStyle/>
          <a:p>
            <a:pPr algn="just"/>
            <a:r>
              <a:rPr lang="fr-FR" sz="2500" b="1" dirty="0" smtClean="0">
                <a:solidFill>
                  <a:schemeClr val="bg1"/>
                </a:solidFill>
              </a:rPr>
              <a:t>Ensemble finalisé d’activités et d’actions entreprises dans le but de répondre à un besoin défini dans des délais fixés et dans la limite d’une enveloppe budgétaire allouée.</a:t>
            </a:r>
            <a:endParaRPr lang="fr-FR" sz="2500" b="1" dirty="0">
              <a:solidFill>
                <a:schemeClr val="bg1"/>
              </a:solidFill>
            </a:endParaRPr>
          </a:p>
        </p:txBody>
      </p:sp>
      <p:pic>
        <p:nvPicPr>
          <p:cNvPr id="8" name="Image 7"/>
          <p:cNvPicPr>
            <a:picLocks noChangeAspect="1"/>
          </p:cNvPicPr>
          <p:nvPr/>
        </p:nvPicPr>
        <p:blipFill>
          <a:blip r:embed="rId5"/>
          <a:stretch>
            <a:fillRect/>
          </a:stretch>
        </p:blipFill>
        <p:spPr>
          <a:xfrm>
            <a:off x="1103098" y="3714750"/>
            <a:ext cx="9461928" cy="3143250"/>
          </a:xfrm>
          <a:prstGeom prst="rect">
            <a:avLst/>
          </a:prstGeom>
        </p:spPr>
      </p:pic>
    </p:spTree>
    <p:extLst>
      <p:ext uri="{BB962C8B-B14F-4D97-AF65-F5344CB8AC3E}">
        <p14:creationId xmlns:p14="http://schemas.microsoft.com/office/powerpoint/2010/main" val="27725228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644140" y="314990"/>
            <a:ext cx="1343164" cy="529236"/>
          </a:xfrm>
          <a:prstGeom prst="rect">
            <a:avLst/>
          </a:prstGeom>
        </p:spPr>
      </p:pic>
      <p:pic>
        <p:nvPicPr>
          <p:cNvPr id="5" name="Image 4"/>
          <p:cNvPicPr>
            <a:picLocks noChangeAspect="1"/>
          </p:cNvPicPr>
          <p:nvPr/>
        </p:nvPicPr>
        <p:blipFill>
          <a:blip r:embed="rId3"/>
          <a:stretch>
            <a:fillRect/>
          </a:stretch>
        </p:blipFill>
        <p:spPr>
          <a:xfrm>
            <a:off x="1524001" y="231895"/>
            <a:ext cx="1002030" cy="767860"/>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sp>
        <p:nvSpPr>
          <p:cNvPr id="7" name="ZoneTexte 6"/>
          <p:cNvSpPr txBox="1"/>
          <p:nvPr/>
        </p:nvSpPr>
        <p:spPr>
          <a:xfrm>
            <a:off x="1524001" y="1221952"/>
            <a:ext cx="11144250" cy="477054"/>
          </a:xfrm>
          <a:prstGeom prst="rect">
            <a:avLst/>
          </a:prstGeom>
          <a:noFill/>
        </p:spPr>
        <p:txBody>
          <a:bodyPr wrap="square" rtlCol="0">
            <a:spAutoFit/>
          </a:bodyPr>
          <a:lstStyle/>
          <a:p>
            <a:r>
              <a:rPr lang="fr-FR" sz="2500" b="1" dirty="0" smtClean="0">
                <a:solidFill>
                  <a:srgbClr val="0070C0"/>
                </a:solidFill>
              </a:rPr>
              <a:t>Les premières questions à se poser : l’environnement de l’équipe</a:t>
            </a:r>
          </a:p>
        </p:txBody>
      </p:sp>
      <p:sp>
        <p:nvSpPr>
          <p:cNvPr id="9" name="ZoneTexte 8"/>
          <p:cNvSpPr txBox="1"/>
          <p:nvPr/>
        </p:nvSpPr>
        <p:spPr>
          <a:xfrm>
            <a:off x="448326" y="2198084"/>
            <a:ext cx="11244263" cy="1246495"/>
          </a:xfrm>
          <a:prstGeom prst="rect">
            <a:avLst/>
          </a:prstGeom>
          <a:noFill/>
        </p:spPr>
        <p:txBody>
          <a:bodyPr wrap="square" rtlCol="0">
            <a:spAutoFit/>
          </a:bodyPr>
          <a:lstStyle/>
          <a:p>
            <a:pPr algn="just"/>
            <a:r>
              <a:rPr lang="fr-FR" sz="2500" b="1" dirty="0" smtClean="0">
                <a:solidFill>
                  <a:schemeClr val="bg1"/>
                </a:solidFill>
              </a:rPr>
              <a:t>Ensemble finalisé d’activités et d’actions entreprises dans le but de répondre à un besoin défini dans des délais fixés et dans la limite d’une enveloppe budgétaire allouée.</a:t>
            </a:r>
            <a:endParaRPr lang="fr-FR" sz="2500" b="1" dirty="0">
              <a:solidFill>
                <a:schemeClr val="bg1"/>
              </a:solidFill>
            </a:endParaRPr>
          </a:p>
        </p:txBody>
      </p:sp>
      <p:pic>
        <p:nvPicPr>
          <p:cNvPr id="10" name="Image 9"/>
          <p:cNvPicPr>
            <a:picLocks noChangeAspect="1"/>
          </p:cNvPicPr>
          <p:nvPr/>
        </p:nvPicPr>
        <p:blipFill>
          <a:blip r:embed="rId5"/>
          <a:stretch>
            <a:fillRect/>
          </a:stretch>
        </p:blipFill>
        <p:spPr>
          <a:xfrm>
            <a:off x="1677527" y="1767159"/>
            <a:ext cx="8785860" cy="5017770"/>
          </a:xfrm>
          <a:prstGeom prst="rect">
            <a:avLst/>
          </a:prstGeom>
        </p:spPr>
      </p:pic>
    </p:spTree>
    <p:extLst>
      <p:ext uri="{BB962C8B-B14F-4D97-AF65-F5344CB8AC3E}">
        <p14:creationId xmlns:p14="http://schemas.microsoft.com/office/powerpoint/2010/main" val="30032587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16728" y="911855"/>
            <a:ext cx="9144000" cy="732473"/>
          </a:xfrm>
        </p:spPr>
        <p:txBody>
          <a:bodyPr>
            <a:normAutofit/>
          </a:bodyPr>
          <a:lstStyle/>
          <a:p>
            <a:r>
              <a:rPr lang="fr-FR" sz="4000" b="1" dirty="0" smtClean="0">
                <a:latin typeface="+mn-lt"/>
              </a:rPr>
              <a:t>Qu’est</a:t>
            </a:r>
            <a:r>
              <a:rPr lang="fr-FR" sz="4000" b="1" dirty="0" smtClean="0"/>
              <a:t> </a:t>
            </a:r>
            <a:r>
              <a:rPr lang="fr-FR" sz="4000" b="1" dirty="0" smtClean="0">
                <a:latin typeface="+mn-lt"/>
              </a:rPr>
              <a:t>ce qu’Horizon Europe ?</a:t>
            </a:r>
            <a:endParaRPr lang="fr-FR" sz="4000" b="1" dirty="0">
              <a:latin typeface="+mn-lt"/>
            </a:endParaRPr>
          </a:p>
        </p:txBody>
      </p:sp>
      <p:sp>
        <p:nvSpPr>
          <p:cNvPr id="3" name="Sous-titre 2"/>
          <p:cNvSpPr>
            <a:spLocks noGrp="1"/>
          </p:cNvSpPr>
          <p:nvPr>
            <p:ph type="subTitle" idx="1"/>
          </p:nvPr>
        </p:nvSpPr>
        <p:spPr>
          <a:xfrm>
            <a:off x="633107" y="2091688"/>
            <a:ext cx="11311242" cy="4514852"/>
          </a:xfrm>
        </p:spPr>
        <p:txBody>
          <a:bodyPr>
            <a:normAutofit/>
          </a:bodyPr>
          <a:lstStyle/>
          <a:p>
            <a:pPr algn="l"/>
            <a:r>
              <a:rPr lang="fr-FR" dirty="0"/>
              <a:t>Horizon Europe est le </a:t>
            </a:r>
            <a:r>
              <a:rPr lang="fr-FR" b="1" dirty="0"/>
              <a:t>9eprogramme-cadre de l’Union européenne pour la recherche et l’innovation. </a:t>
            </a:r>
            <a:endParaRPr lang="fr-FR" b="1" dirty="0" smtClean="0"/>
          </a:p>
          <a:p>
            <a:pPr algn="l"/>
            <a:endParaRPr lang="fr-FR" dirty="0"/>
          </a:p>
          <a:p>
            <a:pPr algn="l"/>
            <a:r>
              <a:rPr lang="fr-FR" dirty="0"/>
              <a:t>Horizon Europe </a:t>
            </a:r>
            <a:r>
              <a:rPr lang="fr-FR" dirty="0" smtClean="0"/>
              <a:t>a pris </a:t>
            </a:r>
            <a:r>
              <a:rPr lang="fr-FR" dirty="0"/>
              <a:t>la suite du programme Horizon </a:t>
            </a:r>
            <a:r>
              <a:rPr lang="fr-FR" dirty="0" smtClean="0"/>
              <a:t>2020</a:t>
            </a:r>
            <a:endParaRPr lang="fr-FR" dirty="0"/>
          </a:p>
          <a:p>
            <a:pPr algn="l"/>
            <a:r>
              <a:rPr lang="fr-FR" dirty="0"/>
              <a:t>Il </a:t>
            </a:r>
            <a:r>
              <a:rPr lang="fr-FR" dirty="0" smtClean="0"/>
              <a:t>a pris effet </a:t>
            </a:r>
            <a:r>
              <a:rPr lang="fr-FR" dirty="0"/>
              <a:t>le </a:t>
            </a:r>
            <a:r>
              <a:rPr lang="fr-FR" dirty="0" smtClean="0"/>
              <a:t>1</a:t>
            </a:r>
            <a:r>
              <a:rPr lang="fr-FR" baseline="30000" dirty="0" smtClean="0"/>
              <a:t>er</a:t>
            </a:r>
            <a:r>
              <a:rPr lang="fr-FR" dirty="0" smtClean="0"/>
              <a:t> janvier </a:t>
            </a:r>
            <a:r>
              <a:rPr lang="fr-FR" dirty="0"/>
              <a:t>2021, pour la période 2021-2027</a:t>
            </a:r>
          </a:p>
          <a:p>
            <a:pPr algn="l"/>
            <a:endParaRPr lang="fr-FR" b="1" dirty="0" smtClean="0"/>
          </a:p>
          <a:p>
            <a:pPr algn="l"/>
            <a:r>
              <a:rPr lang="fr-FR" b="1" dirty="0" smtClean="0"/>
              <a:t>Quel </a:t>
            </a:r>
            <a:r>
              <a:rPr lang="fr-FR" b="1" dirty="0"/>
              <a:t>budget pour Horizon Europe ?</a:t>
            </a:r>
            <a:endParaRPr lang="fr-FR" dirty="0"/>
          </a:p>
          <a:p>
            <a:pPr algn="l"/>
            <a:r>
              <a:rPr lang="fr-FR" b="1" dirty="0"/>
              <a:t>95,5 </a:t>
            </a:r>
            <a:r>
              <a:rPr lang="fr-FR" b="1" dirty="0" smtClean="0"/>
              <a:t>milliards </a:t>
            </a:r>
            <a:r>
              <a:rPr lang="fr-FR" dirty="0" smtClean="0"/>
              <a:t>d’euros </a:t>
            </a:r>
          </a:p>
          <a:p>
            <a:pPr algn="l"/>
            <a:r>
              <a:rPr lang="fr-FR" dirty="0" smtClean="0"/>
              <a:t>Ce </a:t>
            </a:r>
            <a:r>
              <a:rPr lang="fr-FR" dirty="0"/>
              <a:t>budget bénéficiera également des contributions des futurs pays associés</a:t>
            </a:r>
            <a:endParaRPr lang="fr-FR" b="1" dirty="0"/>
          </a:p>
        </p:txBody>
      </p:sp>
      <p:pic>
        <p:nvPicPr>
          <p:cNvPr id="4" name="Image 3"/>
          <p:cNvPicPr>
            <a:picLocks noChangeAspect="1"/>
          </p:cNvPicPr>
          <p:nvPr/>
        </p:nvPicPr>
        <p:blipFill>
          <a:blip r:embed="rId2"/>
          <a:stretch>
            <a:fillRect/>
          </a:stretch>
        </p:blipFill>
        <p:spPr>
          <a:xfrm>
            <a:off x="2644140" y="314990"/>
            <a:ext cx="1343164" cy="529236"/>
          </a:xfrm>
          <a:prstGeom prst="rect">
            <a:avLst/>
          </a:prstGeom>
        </p:spPr>
      </p:pic>
      <p:pic>
        <p:nvPicPr>
          <p:cNvPr id="5" name="Image 4"/>
          <p:cNvPicPr>
            <a:picLocks noChangeAspect="1"/>
          </p:cNvPicPr>
          <p:nvPr/>
        </p:nvPicPr>
        <p:blipFill>
          <a:blip r:embed="rId3"/>
          <a:stretch>
            <a:fillRect/>
          </a:stretch>
        </p:blipFill>
        <p:spPr>
          <a:xfrm>
            <a:off x="1524001" y="231895"/>
            <a:ext cx="1002030" cy="767860"/>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spTree>
    <p:extLst>
      <p:ext uri="{BB962C8B-B14F-4D97-AF65-F5344CB8AC3E}">
        <p14:creationId xmlns:p14="http://schemas.microsoft.com/office/powerpoint/2010/main" val="41931194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644140" y="314990"/>
            <a:ext cx="1343164" cy="529236"/>
          </a:xfrm>
          <a:prstGeom prst="rect">
            <a:avLst/>
          </a:prstGeom>
        </p:spPr>
      </p:pic>
      <p:pic>
        <p:nvPicPr>
          <p:cNvPr id="5" name="Image 4"/>
          <p:cNvPicPr>
            <a:picLocks noChangeAspect="1"/>
          </p:cNvPicPr>
          <p:nvPr/>
        </p:nvPicPr>
        <p:blipFill>
          <a:blip r:embed="rId3"/>
          <a:stretch>
            <a:fillRect/>
          </a:stretch>
        </p:blipFill>
        <p:spPr>
          <a:xfrm>
            <a:off x="1524001" y="231895"/>
            <a:ext cx="1002030" cy="767860"/>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sp>
        <p:nvSpPr>
          <p:cNvPr id="3" name="ZoneTexte 2"/>
          <p:cNvSpPr txBox="1"/>
          <p:nvPr/>
        </p:nvSpPr>
        <p:spPr>
          <a:xfrm>
            <a:off x="2927985" y="2664649"/>
            <a:ext cx="5629275" cy="1446550"/>
          </a:xfrm>
          <a:prstGeom prst="rect">
            <a:avLst/>
          </a:prstGeom>
          <a:noFill/>
        </p:spPr>
        <p:txBody>
          <a:bodyPr wrap="square" rtlCol="0">
            <a:spAutoFit/>
          </a:bodyPr>
          <a:lstStyle/>
          <a:p>
            <a:pPr algn="ctr"/>
            <a:r>
              <a:rPr lang="fr-FR" sz="4400" b="1" dirty="0"/>
              <a:t>LE MONTAGE DU CONSORTIUM</a:t>
            </a:r>
          </a:p>
        </p:txBody>
      </p:sp>
    </p:spTree>
    <p:extLst>
      <p:ext uri="{BB962C8B-B14F-4D97-AF65-F5344CB8AC3E}">
        <p14:creationId xmlns:p14="http://schemas.microsoft.com/office/powerpoint/2010/main" val="3324123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644140" y="314990"/>
            <a:ext cx="1343164" cy="529236"/>
          </a:xfrm>
          <a:prstGeom prst="rect">
            <a:avLst/>
          </a:prstGeom>
        </p:spPr>
      </p:pic>
      <p:pic>
        <p:nvPicPr>
          <p:cNvPr id="5" name="Image 4"/>
          <p:cNvPicPr>
            <a:picLocks noChangeAspect="1"/>
          </p:cNvPicPr>
          <p:nvPr/>
        </p:nvPicPr>
        <p:blipFill>
          <a:blip r:embed="rId3"/>
          <a:stretch>
            <a:fillRect/>
          </a:stretch>
        </p:blipFill>
        <p:spPr>
          <a:xfrm>
            <a:off x="1524001" y="231895"/>
            <a:ext cx="1002030" cy="767860"/>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sp>
        <p:nvSpPr>
          <p:cNvPr id="3" name="ZoneTexte 2"/>
          <p:cNvSpPr txBox="1"/>
          <p:nvPr/>
        </p:nvSpPr>
        <p:spPr>
          <a:xfrm>
            <a:off x="2753472" y="958062"/>
            <a:ext cx="5629275" cy="630942"/>
          </a:xfrm>
          <a:prstGeom prst="rect">
            <a:avLst/>
          </a:prstGeom>
          <a:noFill/>
        </p:spPr>
        <p:txBody>
          <a:bodyPr wrap="square" rtlCol="0">
            <a:spAutoFit/>
          </a:bodyPr>
          <a:lstStyle/>
          <a:p>
            <a:pPr algn="ctr"/>
            <a:endParaRPr lang="fr-FR" sz="3500" b="1" dirty="0"/>
          </a:p>
        </p:txBody>
      </p:sp>
      <p:sp>
        <p:nvSpPr>
          <p:cNvPr id="7" name="ZoneTexte 6"/>
          <p:cNvSpPr txBox="1"/>
          <p:nvPr/>
        </p:nvSpPr>
        <p:spPr>
          <a:xfrm>
            <a:off x="1296560" y="1113591"/>
            <a:ext cx="10895440" cy="630942"/>
          </a:xfrm>
          <a:prstGeom prst="rect">
            <a:avLst/>
          </a:prstGeom>
          <a:noFill/>
        </p:spPr>
        <p:txBody>
          <a:bodyPr wrap="square" rtlCol="0">
            <a:spAutoFit/>
          </a:bodyPr>
          <a:lstStyle/>
          <a:p>
            <a:r>
              <a:rPr lang="fr-FR" sz="3500" b="1" dirty="0" smtClean="0">
                <a:solidFill>
                  <a:schemeClr val="accent1"/>
                </a:solidFill>
              </a:rPr>
              <a:t>Projets collaboratifs : conditions d’éligibilité</a:t>
            </a:r>
            <a:endParaRPr lang="fr-FR" sz="3500" b="1" dirty="0">
              <a:solidFill>
                <a:schemeClr val="accent1"/>
              </a:solidFill>
            </a:endParaRPr>
          </a:p>
        </p:txBody>
      </p:sp>
      <p:pic>
        <p:nvPicPr>
          <p:cNvPr id="2" name="Image 1"/>
          <p:cNvPicPr>
            <a:picLocks noChangeAspect="1"/>
          </p:cNvPicPr>
          <p:nvPr/>
        </p:nvPicPr>
        <p:blipFill>
          <a:blip r:embed="rId5"/>
          <a:stretch>
            <a:fillRect/>
          </a:stretch>
        </p:blipFill>
        <p:spPr>
          <a:xfrm>
            <a:off x="363296" y="3281035"/>
            <a:ext cx="5904851" cy="3291832"/>
          </a:xfrm>
          <a:prstGeom prst="rect">
            <a:avLst/>
          </a:prstGeom>
        </p:spPr>
      </p:pic>
      <p:sp>
        <p:nvSpPr>
          <p:cNvPr id="8" name="ZoneTexte 7"/>
          <p:cNvSpPr txBox="1"/>
          <p:nvPr/>
        </p:nvSpPr>
        <p:spPr>
          <a:xfrm>
            <a:off x="324499" y="2034540"/>
            <a:ext cx="10579721" cy="1246495"/>
          </a:xfrm>
          <a:prstGeom prst="rect">
            <a:avLst/>
          </a:prstGeom>
          <a:noFill/>
        </p:spPr>
        <p:txBody>
          <a:bodyPr wrap="square" rtlCol="0">
            <a:spAutoFit/>
          </a:bodyPr>
          <a:lstStyle/>
          <a:p>
            <a:r>
              <a:rPr lang="fr-FR" sz="2500" b="1" dirty="0"/>
              <a:t>Au moins 3 entités légales, indépendantes </a:t>
            </a:r>
            <a:r>
              <a:rPr lang="fr-FR" sz="2500" dirty="0"/>
              <a:t>(les unes des autres) </a:t>
            </a:r>
            <a:r>
              <a:rPr lang="fr-FR" sz="2500" b="1" dirty="0"/>
              <a:t>dans 3 </a:t>
            </a:r>
            <a:r>
              <a:rPr lang="fr-FR" sz="2500" b="1" dirty="0" smtClean="0"/>
              <a:t>États </a:t>
            </a:r>
            <a:r>
              <a:rPr lang="fr-FR" sz="2500" b="1" dirty="0"/>
              <a:t>membres ou </a:t>
            </a:r>
            <a:r>
              <a:rPr lang="fr-FR" sz="2500" b="1" dirty="0" smtClean="0"/>
              <a:t>associés de l’UE </a:t>
            </a:r>
            <a:r>
              <a:rPr lang="fr-FR" sz="2500" b="1" i="1" dirty="0" smtClean="0"/>
              <a:t>et </a:t>
            </a:r>
            <a:r>
              <a:rPr lang="fr-FR" sz="2500" b="1" i="1" dirty="0"/>
              <a:t>avec au moins l’une d’elles établie dans un </a:t>
            </a:r>
            <a:r>
              <a:rPr lang="fr-FR" sz="2500" b="1" i="1" dirty="0" smtClean="0"/>
              <a:t>État </a:t>
            </a:r>
            <a:r>
              <a:rPr lang="fr-FR" sz="2500" b="1" i="1" dirty="0"/>
              <a:t>membre.</a:t>
            </a:r>
            <a:endParaRPr lang="fr-FR" sz="2500" dirty="0"/>
          </a:p>
        </p:txBody>
      </p:sp>
      <p:sp>
        <p:nvSpPr>
          <p:cNvPr id="9" name="ZoneTexte 8"/>
          <p:cNvSpPr txBox="1"/>
          <p:nvPr/>
        </p:nvSpPr>
        <p:spPr>
          <a:xfrm>
            <a:off x="6858580" y="3534262"/>
            <a:ext cx="4754880" cy="2462213"/>
          </a:xfrm>
          <a:prstGeom prst="rect">
            <a:avLst/>
          </a:prstGeom>
          <a:noFill/>
        </p:spPr>
        <p:txBody>
          <a:bodyPr wrap="square" rtlCol="0">
            <a:spAutoFit/>
          </a:bodyPr>
          <a:lstStyle/>
          <a:p>
            <a:r>
              <a:rPr lang="fr-FR" sz="2200" dirty="0" smtClean="0"/>
              <a:t>Exemple :</a:t>
            </a:r>
          </a:p>
          <a:p>
            <a:r>
              <a:rPr lang="fr-FR" sz="2200" dirty="0" smtClean="0"/>
              <a:t>1.Université X, France</a:t>
            </a:r>
          </a:p>
          <a:p>
            <a:r>
              <a:rPr lang="fr-FR" sz="2200" dirty="0" smtClean="0"/>
              <a:t>2.Entreprise Y, Italie</a:t>
            </a:r>
          </a:p>
          <a:p>
            <a:r>
              <a:rPr lang="fr-FR" sz="2200" dirty="0" smtClean="0"/>
              <a:t>3.Association Z, Norvège</a:t>
            </a:r>
          </a:p>
          <a:p>
            <a:r>
              <a:rPr lang="fr-FR" sz="2200" dirty="0" smtClean="0"/>
              <a:t>+ autant de partenaires que nécessaire, établis dans n’importe quel pays du monde</a:t>
            </a:r>
            <a:endParaRPr lang="fr-FR" sz="2200" dirty="0"/>
          </a:p>
        </p:txBody>
      </p:sp>
    </p:spTree>
    <p:extLst>
      <p:ext uri="{BB962C8B-B14F-4D97-AF65-F5344CB8AC3E}">
        <p14:creationId xmlns:p14="http://schemas.microsoft.com/office/powerpoint/2010/main" val="5182765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644140" y="314990"/>
            <a:ext cx="1343164" cy="529236"/>
          </a:xfrm>
          <a:prstGeom prst="rect">
            <a:avLst/>
          </a:prstGeom>
        </p:spPr>
      </p:pic>
      <p:pic>
        <p:nvPicPr>
          <p:cNvPr id="5" name="Image 4"/>
          <p:cNvPicPr>
            <a:picLocks noChangeAspect="1"/>
          </p:cNvPicPr>
          <p:nvPr/>
        </p:nvPicPr>
        <p:blipFill>
          <a:blip r:embed="rId3"/>
          <a:stretch>
            <a:fillRect/>
          </a:stretch>
        </p:blipFill>
        <p:spPr>
          <a:xfrm>
            <a:off x="1524001" y="231895"/>
            <a:ext cx="1002030" cy="767860"/>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sp>
        <p:nvSpPr>
          <p:cNvPr id="3" name="ZoneTexte 2"/>
          <p:cNvSpPr txBox="1"/>
          <p:nvPr/>
        </p:nvSpPr>
        <p:spPr>
          <a:xfrm>
            <a:off x="2753472" y="958062"/>
            <a:ext cx="5629275" cy="630942"/>
          </a:xfrm>
          <a:prstGeom prst="rect">
            <a:avLst/>
          </a:prstGeom>
          <a:noFill/>
        </p:spPr>
        <p:txBody>
          <a:bodyPr wrap="square" rtlCol="0">
            <a:spAutoFit/>
          </a:bodyPr>
          <a:lstStyle/>
          <a:p>
            <a:pPr algn="ctr"/>
            <a:endParaRPr lang="fr-FR" sz="3500" b="1" dirty="0"/>
          </a:p>
        </p:txBody>
      </p:sp>
      <p:sp>
        <p:nvSpPr>
          <p:cNvPr id="7" name="ZoneTexte 6"/>
          <p:cNvSpPr txBox="1"/>
          <p:nvPr/>
        </p:nvSpPr>
        <p:spPr>
          <a:xfrm>
            <a:off x="690259" y="1585741"/>
            <a:ext cx="10895440" cy="630942"/>
          </a:xfrm>
          <a:prstGeom prst="rect">
            <a:avLst/>
          </a:prstGeom>
          <a:noFill/>
        </p:spPr>
        <p:txBody>
          <a:bodyPr wrap="square" rtlCol="0">
            <a:spAutoFit/>
          </a:bodyPr>
          <a:lstStyle/>
          <a:p>
            <a:r>
              <a:rPr lang="fr-FR" sz="3500" b="1" dirty="0" smtClean="0">
                <a:solidFill>
                  <a:schemeClr val="accent1"/>
                </a:solidFill>
              </a:rPr>
              <a:t>Trouver des partenaires / intégrer un consortium</a:t>
            </a:r>
            <a:endParaRPr lang="fr-FR" sz="3500" b="1" dirty="0">
              <a:solidFill>
                <a:schemeClr val="accent1"/>
              </a:solidFill>
            </a:endParaRPr>
          </a:p>
        </p:txBody>
      </p:sp>
      <p:sp>
        <p:nvSpPr>
          <p:cNvPr id="8" name="ZoneTexte 7"/>
          <p:cNvSpPr txBox="1"/>
          <p:nvPr/>
        </p:nvSpPr>
        <p:spPr>
          <a:xfrm>
            <a:off x="690259" y="2754630"/>
            <a:ext cx="10579721" cy="2400657"/>
          </a:xfrm>
          <a:prstGeom prst="rect">
            <a:avLst/>
          </a:prstGeom>
          <a:noFill/>
        </p:spPr>
        <p:txBody>
          <a:bodyPr wrap="square" rtlCol="0">
            <a:spAutoFit/>
          </a:bodyPr>
          <a:lstStyle/>
          <a:p>
            <a:r>
              <a:rPr lang="fr-FR" sz="2500" b="1" dirty="0" smtClean="0"/>
              <a:t>2 options : se positionner comme</a:t>
            </a:r>
          </a:p>
          <a:p>
            <a:endParaRPr lang="fr-FR" sz="2500" b="1" dirty="0" smtClean="0"/>
          </a:p>
          <a:p>
            <a:r>
              <a:rPr lang="fr-FR" sz="2500" b="1" dirty="0" smtClean="0"/>
              <a:t>❖partenaire et chercher à intégrer un consortium</a:t>
            </a:r>
          </a:p>
          <a:p>
            <a:r>
              <a:rPr lang="fr-FR" sz="2500" b="1" dirty="0" smtClean="0"/>
              <a:t>❖coordinateur (expérience requise) et rechercher des partenaires</a:t>
            </a:r>
          </a:p>
          <a:p>
            <a:endParaRPr lang="fr-FR" sz="2500" b="1" dirty="0" smtClean="0"/>
          </a:p>
          <a:p>
            <a:r>
              <a:rPr lang="fr-FR" sz="2500" b="1" dirty="0" smtClean="0"/>
              <a:t>S’appuyer avant tout sur SON réseau</a:t>
            </a:r>
            <a:endParaRPr lang="fr-FR" sz="2500" dirty="0"/>
          </a:p>
        </p:txBody>
      </p:sp>
    </p:spTree>
    <p:extLst>
      <p:ext uri="{BB962C8B-B14F-4D97-AF65-F5344CB8AC3E}">
        <p14:creationId xmlns:p14="http://schemas.microsoft.com/office/powerpoint/2010/main" val="41194287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644140" y="314990"/>
            <a:ext cx="1343164" cy="529236"/>
          </a:xfrm>
          <a:prstGeom prst="rect">
            <a:avLst/>
          </a:prstGeom>
        </p:spPr>
      </p:pic>
      <p:pic>
        <p:nvPicPr>
          <p:cNvPr id="5" name="Image 4"/>
          <p:cNvPicPr>
            <a:picLocks noChangeAspect="1"/>
          </p:cNvPicPr>
          <p:nvPr/>
        </p:nvPicPr>
        <p:blipFill>
          <a:blip r:embed="rId3"/>
          <a:stretch>
            <a:fillRect/>
          </a:stretch>
        </p:blipFill>
        <p:spPr>
          <a:xfrm>
            <a:off x="1524001" y="231895"/>
            <a:ext cx="1002030" cy="767860"/>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sp>
        <p:nvSpPr>
          <p:cNvPr id="3" name="ZoneTexte 2"/>
          <p:cNvSpPr txBox="1"/>
          <p:nvPr/>
        </p:nvSpPr>
        <p:spPr>
          <a:xfrm>
            <a:off x="2753472" y="958062"/>
            <a:ext cx="5629275" cy="630942"/>
          </a:xfrm>
          <a:prstGeom prst="rect">
            <a:avLst/>
          </a:prstGeom>
          <a:noFill/>
        </p:spPr>
        <p:txBody>
          <a:bodyPr wrap="square" rtlCol="0">
            <a:spAutoFit/>
          </a:bodyPr>
          <a:lstStyle/>
          <a:p>
            <a:pPr algn="ctr"/>
            <a:endParaRPr lang="fr-FR" sz="3500" b="1" dirty="0"/>
          </a:p>
        </p:txBody>
      </p:sp>
      <p:sp>
        <p:nvSpPr>
          <p:cNvPr id="7" name="ZoneTexte 6"/>
          <p:cNvSpPr txBox="1"/>
          <p:nvPr/>
        </p:nvSpPr>
        <p:spPr>
          <a:xfrm>
            <a:off x="690259" y="1585741"/>
            <a:ext cx="10895440" cy="630942"/>
          </a:xfrm>
          <a:prstGeom prst="rect">
            <a:avLst/>
          </a:prstGeom>
          <a:noFill/>
        </p:spPr>
        <p:txBody>
          <a:bodyPr wrap="square" rtlCol="0">
            <a:spAutoFit/>
          </a:bodyPr>
          <a:lstStyle/>
          <a:p>
            <a:r>
              <a:rPr lang="fr-FR" sz="3500" b="1" dirty="0" smtClean="0">
                <a:solidFill>
                  <a:schemeClr val="accent1"/>
                </a:solidFill>
              </a:rPr>
              <a:t>Consortium : les bons ingrédients </a:t>
            </a:r>
            <a:endParaRPr lang="fr-FR" sz="3500" b="1" dirty="0">
              <a:solidFill>
                <a:schemeClr val="accent1"/>
              </a:solidFill>
            </a:endParaRPr>
          </a:p>
        </p:txBody>
      </p:sp>
      <p:sp>
        <p:nvSpPr>
          <p:cNvPr id="8" name="ZoneTexte 7"/>
          <p:cNvSpPr txBox="1"/>
          <p:nvPr/>
        </p:nvSpPr>
        <p:spPr>
          <a:xfrm>
            <a:off x="690259" y="2754630"/>
            <a:ext cx="10579721" cy="2785378"/>
          </a:xfrm>
          <a:prstGeom prst="rect">
            <a:avLst/>
          </a:prstGeom>
          <a:noFill/>
        </p:spPr>
        <p:txBody>
          <a:bodyPr wrap="square" rtlCol="0">
            <a:spAutoFit/>
          </a:bodyPr>
          <a:lstStyle/>
          <a:p>
            <a:pPr marL="457200" indent="-457200">
              <a:buFont typeface="Arial" panose="020B0604020202020204" pitchFamily="34" charset="0"/>
              <a:buChar char="•"/>
            </a:pPr>
            <a:r>
              <a:rPr lang="fr-FR" sz="2500" b="1" dirty="0" smtClean="0"/>
              <a:t>Relier l’expertise, les compétences, la propriété intellectuelle et l’équipement de chaque partenaire avec les activités du projet</a:t>
            </a:r>
            <a:endParaRPr lang="fr-FR" sz="2500" b="1" dirty="0"/>
          </a:p>
          <a:p>
            <a:pPr marL="457200" indent="-457200">
              <a:buFont typeface="Arial" panose="020B0604020202020204" pitchFamily="34" charset="0"/>
              <a:buChar char="•"/>
            </a:pPr>
            <a:r>
              <a:rPr lang="fr-FR" sz="2500" b="1" dirty="0" smtClean="0"/>
              <a:t>Démontrer et illustrer la complémentarité</a:t>
            </a:r>
            <a:endParaRPr lang="fr-FR" sz="2500" b="1" dirty="0"/>
          </a:p>
          <a:p>
            <a:pPr marL="457200" indent="-457200">
              <a:buFont typeface="Arial" panose="020B0604020202020204" pitchFamily="34" charset="0"/>
              <a:buChar char="•"/>
            </a:pPr>
            <a:r>
              <a:rPr lang="fr-FR" sz="2500" b="1" dirty="0" smtClean="0"/>
              <a:t>Impliquer </a:t>
            </a:r>
            <a:r>
              <a:rPr lang="fr-FR" sz="2500" b="1" dirty="0" smtClean="0"/>
              <a:t>si possible des </a:t>
            </a:r>
            <a:r>
              <a:rPr lang="fr-FR" sz="2500" b="1" dirty="0" smtClean="0"/>
              <a:t>acteurs privés (industriels, clients, spécialistes de standardisation, aide juridique</a:t>
            </a:r>
            <a:r>
              <a:rPr lang="fr-FR" sz="2500" b="1" dirty="0"/>
              <a:t>)</a:t>
            </a:r>
          </a:p>
          <a:p>
            <a:pPr marL="457200" indent="-457200">
              <a:buFont typeface="Arial" panose="020B0604020202020204" pitchFamily="34" charset="0"/>
              <a:buChar char="•"/>
            </a:pPr>
            <a:r>
              <a:rPr lang="fr-FR" sz="2500" b="1" dirty="0" smtClean="0"/>
              <a:t>Impliquer la société (utilisateurs finaux, patients, décisionnaires politiques, spécialistes de l’éthique, étudiants, etc…)</a:t>
            </a:r>
            <a:endParaRPr lang="fr-FR" sz="2500" b="1" dirty="0"/>
          </a:p>
        </p:txBody>
      </p:sp>
    </p:spTree>
    <p:extLst>
      <p:ext uri="{BB962C8B-B14F-4D97-AF65-F5344CB8AC3E}">
        <p14:creationId xmlns:p14="http://schemas.microsoft.com/office/powerpoint/2010/main" val="5398669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644140" y="314990"/>
            <a:ext cx="1343164" cy="529236"/>
          </a:xfrm>
          <a:prstGeom prst="rect">
            <a:avLst/>
          </a:prstGeom>
        </p:spPr>
      </p:pic>
      <p:pic>
        <p:nvPicPr>
          <p:cNvPr id="5" name="Image 4"/>
          <p:cNvPicPr>
            <a:picLocks noChangeAspect="1"/>
          </p:cNvPicPr>
          <p:nvPr/>
        </p:nvPicPr>
        <p:blipFill>
          <a:blip r:embed="rId3"/>
          <a:stretch>
            <a:fillRect/>
          </a:stretch>
        </p:blipFill>
        <p:spPr>
          <a:xfrm>
            <a:off x="1524001" y="231895"/>
            <a:ext cx="1002030" cy="767860"/>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sp>
        <p:nvSpPr>
          <p:cNvPr id="3" name="ZoneTexte 2"/>
          <p:cNvSpPr txBox="1"/>
          <p:nvPr/>
        </p:nvSpPr>
        <p:spPr>
          <a:xfrm>
            <a:off x="2753472" y="958062"/>
            <a:ext cx="5629275" cy="630942"/>
          </a:xfrm>
          <a:prstGeom prst="rect">
            <a:avLst/>
          </a:prstGeom>
          <a:noFill/>
        </p:spPr>
        <p:txBody>
          <a:bodyPr wrap="square" rtlCol="0">
            <a:spAutoFit/>
          </a:bodyPr>
          <a:lstStyle/>
          <a:p>
            <a:pPr algn="ctr"/>
            <a:endParaRPr lang="fr-FR" sz="3500" b="1" dirty="0"/>
          </a:p>
        </p:txBody>
      </p:sp>
      <p:sp>
        <p:nvSpPr>
          <p:cNvPr id="7" name="ZoneTexte 6"/>
          <p:cNvSpPr txBox="1"/>
          <p:nvPr/>
        </p:nvSpPr>
        <p:spPr>
          <a:xfrm>
            <a:off x="4639420" y="853215"/>
            <a:ext cx="3743327" cy="630942"/>
          </a:xfrm>
          <a:prstGeom prst="rect">
            <a:avLst/>
          </a:prstGeom>
          <a:noFill/>
        </p:spPr>
        <p:txBody>
          <a:bodyPr wrap="square" rtlCol="0">
            <a:spAutoFit/>
          </a:bodyPr>
          <a:lstStyle/>
          <a:p>
            <a:r>
              <a:rPr lang="fr-FR" sz="3500" b="1" dirty="0" smtClean="0">
                <a:solidFill>
                  <a:schemeClr val="accent1"/>
                </a:solidFill>
              </a:rPr>
              <a:t>L’évaluation</a:t>
            </a:r>
            <a:endParaRPr lang="fr-FR" sz="3500" b="1" dirty="0">
              <a:solidFill>
                <a:schemeClr val="accent1"/>
              </a:solidFill>
            </a:endParaRPr>
          </a:p>
        </p:txBody>
      </p:sp>
      <p:sp>
        <p:nvSpPr>
          <p:cNvPr id="10" name="ZoneTexte 9"/>
          <p:cNvSpPr txBox="1"/>
          <p:nvPr/>
        </p:nvSpPr>
        <p:spPr>
          <a:xfrm>
            <a:off x="519765" y="1425744"/>
            <a:ext cx="10810224" cy="5432256"/>
          </a:xfrm>
          <a:prstGeom prst="rect">
            <a:avLst/>
          </a:prstGeom>
          <a:noFill/>
        </p:spPr>
        <p:txBody>
          <a:bodyPr wrap="square" rtlCol="0">
            <a:spAutoFit/>
          </a:bodyPr>
          <a:lstStyle/>
          <a:p>
            <a:endParaRPr lang="fr-FR" dirty="0"/>
          </a:p>
          <a:p>
            <a:r>
              <a:rPr lang="fr-FR" sz="2500" dirty="0" smtClean="0"/>
              <a:t>+ </a:t>
            </a:r>
            <a:r>
              <a:rPr lang="fr-FR" sz="2500" b="1" dirty="0" smtClean="0"/>
              <a:t>3 </a:t>
            </a:r>
            <a:r>
              <a:rPr lang="fr-FR" sz="2500" b="1" dirty="0"/>
              <a:t>critères principaux </a:t>
            </a:r>
            <a:r>
              <a:rPr lang="fr-FR" sz="2500" dirty="0"/>
              <a:t>d’évaluation : </a:t>
            </a:r>
            <a:endParaRPr lang="fr-FR" sz="2500" dirty="0" smtClean="0"/>
          </a:p>
          <a:p>
            <a:pPr marL="800100" lvl="1" indent="-342900">
              <a:buFont typeface="Wingdings" panose="05000000000000000000" pitchFamily="2" charset="2"/>
              <a:buChar char="ü"/>
            </a:pPr>
            <a:r>
              <a:rPr lang="fr-FR" sz="2500" b="1" dirty="0" smtClean="0"/>
              <a:t>Excellence</a:t>
            </a:r>
            <a:endParaRPr lang="fr-FR" sz="2500" dirty="0"/>
          </a:p>
          <a:p>
            <a:pPr marL="800100" lvl="1" indent="-342900">
              <a:buFont typeface="Wingdings" panose="05000000000000000000" pitchFamily="2" charset="2"/>
              <a:buChar char="ü"/>
            </a:pPr>
            <a:r>
              <a:rPr lang="fr-FR" sz="2500" b="1" dirty="0" smtClean="0"/>
              <a:t>Impact</a:t>
            </a:r>
            <a:endParaRPr lang="fr-FR" sz="2500" dirty="0"/>
          </a:p>
          <a:p>
            <a:pPr marL="800100" lvl="1" indent="-342900">
              <a:buFont typeface="Wingdings" panose="05000000000000000000" pitchFamily="2" charset="2"/>
              <a:buChar char="ü"/>
            </a:pPr>
            <a:r>
              <a:rPr lang="fr-FR" sz="2500" b="1" dirty="0"/>
              <a:t>Q</a:t>
            </a:r>
            <a:r>
              <a:rPr lang="fr-FR" sz="2500" b="1" dirty="0" smtClean="0"/>
              <a:t>ualité </a:t>
            </a:r>
            <a:r>
              <a:rPr lang="fr-FR" sz="2500" b="1" dirty="0"/>
              <a:t>et efficience de la mise en </a:t>
            </a:r>
            <a:r>
              <a:rPr lang="fr-FR" sz="2500" b="1" dirty="0" smtClean="0"/>
              <a:t>œuvre </a:t>
            </a:r>
            <a:r>
              <a:rPr lang="fr-FR" sz="2500" dirty="0" smtClean="0"/>
              <a:t>⮚ </a:t>
            </a:r>
            <a:r>
              <a:rPr lang="fr-FR" sz="2500" b="1" i="1" dirty="0" smtClean="0"/>
              <a:t>Attention </a:t>
            </a:r>
            <a:r>
              <a:rPr lang="fr-FR" sz="2500" b="1" i="1" dirty="0"/>
              <a:t>aux critères supplémentaires &amp; pondération différente selon le programme de travail</a:t>
            </a:r>
            <a:endParaRPr lang="fr-FR" sz="2500" dirty="0"/>
          </a:p>
          <a:p>
            <a:endParaRPr lang="fr-FR" dirty="0"/>
          </a:p>
          <a:p>
            <a:r>
              <a:rPr lang="fr-FR" sz="2500" dirty="0" smtClean="0"/>
              <a:t>+ Processus </a:t>
            </a:r>
            <a:r>
              <a:rPr lang="fr-FR" sz="2500" dirty="0"/>
              <a:t>d’évaluation en </a:t>
            </a:r>
            <a:r>
              <a:rPr lang="fr-FR" sz="2500" b="1" dirty="0"/>
              <a:t>1 ou 2 </a:t>
            </a:r>
            <a:r>
              <a:rPr lang="fr-FR" sz="2500" b="1" dirty="0" smtClean="0"/>
              <a:t>étapes</a:t>
            </a:r>
          </a:p>
          <a:p>
            <a:endParaRPr lang="fr-FR" dirty="0"/>
          </a:p>
          <a:p>
            <a:r>
              <a:rPr lang="fr-FR" sz="2500" dirty="0" smtClean="0"/>
              <a:t>+ Évaluation </a:t>
            </a:r>
            <a:r>
              <a:rPr lang="fr-FR" sz="2500" dirty="0"/>
              <a:t>par les pairs : comités d’experts indépendants « </a:t>
            </a:r>
            <a:r>
              <a:rPr lang="fr-FR" sz="2500" b="1" dirty="0"/>
              <a:t>experts-évaluateurs</a:t>
            </a:r>
            <a:r>
              <a:rPr lang="fr-FR" sz="2500" dirty="0" smtClean="0"/>
              <a:t>»</a:t>
            </a:r>
          </a:p>
          <a:p>
            <a:endParaRPr lang="fr-FR" dirty="0"/>
          </a:p>
          <a:p>
            <a:r>
              <a:rPr lang="fr-FR" sz="2500" dirty="0" smtClean="0"/>
              <a:t>+ Temps </a:t>
            </a:r>
            <a:r>
              <a:rPr lang="fr-FR" sz="2500" dirty="0"/>
              <a:t>dévolu à l’évaluation : </a:t>
            </a:r>
            <a:r>
              <a:rPr lang="fr-FR" sz="2500" b="1" dirty="0"/>
              <a:t>5 mois </a:t>
            </a:r>
            <a:r>
              <a:rPr lang="fr-FR" sz="2500" b="1" dirty="0" smtClean="0"/>
              <a:t>maximum</a:t>
            </a:r>
          </a:p>
          <a:p>
            <a:endParaRPr lang="fr-FR" dirty="0"/>
          </a:p>
          <a:p>
            <a:r>
              <a:rPr lang="fr-FR" sz="2500" dirty="0" smtClean="0"/>
              <a:t>+ Taille </a:t>
            </a:r>
            <a:r>
              <a:rPr lang="fr-FR" sz="2500" dirty="0"/>
              <a:t>des propositions : </a:t>
            </a:r>
            <a:r>
              <a:rPr lang="fr-FR" sz="2500" i="1" dirty="0"/>
              <a:t>Part B </a:t>
            </a:r>
            <a:r>
              <a:rPr lang="fr-FR" sz="2500" dirty="0"/>
              <a:t>de 45 pages maximum (30 pour CSA, 10 en </a:t>
            </a:r>
            <a:r>
              <a:rPr lang="fr-FR" sz="2500" dirty="0" smtClean="0"/>
              <a:t>1</a:t>
            </a:r>
            <a:r>
              <a:rPr lang="fr-FR" sz="2500" baseline="30000" dirty="0" smtClean="0"/>
              <a:t>e</a:t>
            </a:r>
            <a:r>
              <a:rPr lang="fr-FR" sz="2500" dirty="0" smtClean="0"/>
              <a:t> étape</a:t>
            </a:r>
            <a:r>
              <a:rPr lang="fr-FR" sz="2500" dirty="0"/>
              <a:t>)</a:t>
            </a:r>
          </a:p>
        </p:txBody>
      </p:sp>
    </p:spTree>
    <p:extLst>
      <p:ext uri="{BB962C8B-B14F-4D97-AF65-F5344CB8AC3E}">
        <p14:creationId xmlns:p14="http://schemas.microsoft.com/office/powerpoint/2010/main" val="169543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644140" y="314990"/>
            <a:ext cx="1343164" cy="529236"/>
          </a:xfrm>
          <a:prstGeom prst="rect">
            <a:avLst/>
          </a:prstGeom>
        </p:spPr>
      </p:pic>
      <p:pic>
        <p:nvPicPr>
          <p:cNvPr id="5" name="Image 4"/>
          <p:cNvPicPr>
            <a:picLocks noChangeAspect="1"/>
          </p:cNvPicPr>
          <p:nvPr/>
        </p:nvPicPr>
        <p:blipFill>
          <a:blip r:embed="rId3"/>
          <a:stretch>
            <a:fillRect/>
          </a:stretch>
        </p:blipFill>
        <p:spPr>
          <a:xfrm>
            <a:off x="1524001" y="231895"/>
            <a:ext cx="1002030" cy="767860"/>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sp>
        <p:nvSpPr>
          <p:cNvPr id="3" name="ZoneTexte 2"/>
          <p:cNvSpPr txBox="1"/>
          <p:nvPr/>
        </p:nvSpPr>
        <p:spPr>
          <a:xfrm>
            <a:off x="2753472" y="958062"/>
            <a:ext cx="5629275" cy="630942"/>
          </a:xfrm>
          <a:prstGeom prst="rect">
            <a:avLst/>
          </a:prstGeom>
          <a:noFill/>
        </p:spPr>
        <p:txBody>
          <a:bodyPr wrap="square" rtlCol="0">
            <a:spAutoFit/>
          </a:bodyPr>
          <a:lstStyle/>
          <a:p>
            <a:pPr algn="ctr"/>
            <a:endParaRPr lang="fr-FR" sz="3500" b="1" dirty="0"/>
          </a:p>
        </p:txBody>
      </p:sp>
      <p:sp>
        <p:nvSpPr>
          <p:cNvPr id="8" name="ZoneTexte 7"/>
          <p:cNvSpPr txBox="1"/>
          <p:nvPr/>
        </p:nvSpPr>
        <p:spPr>
          <a:xfrm>
            <a:off x="690259" y="2754630"/>
            <a:ext cx="10579721" cy="1938992"/>
          </a:xfrm>
          <a:prstGeom prst="rect">
            <a:avLst/>
          </a:prstGeom>
          <a:noFill/>
        </p:spPr>
        <p:txBody>
          <a:bodyPr wrap="square" rtlCol="0">
            <a:spAutoFit/>
          </a:bodyPr>
          <a:lstStyle/>
          <a:p>
            <a:pPr algn="ctr"/>
            <a:r>
              <a:rPr lang="fr-FR" sz="4000" b="1" dirty="0" smtClean="0"/>
              <a:t>DES QUESTIONS ?</a:t>
            </a:r>
          </a:p>
          <a:p>
            <a:pPr algn="ctr"/>
            <a:r>
              <a:rPr lang="fr-FR" sz="4000" b="1" dirty="0"/>
              <a:t>-</a:t>
            </a:r>
            <a:endParaRPr lang="fr-FR" sz="4000" b="1" dirty="0" smtClean="0"/>
          </a:p>
          <a:p>
            <a:pPr algn="ctr"/>
            <a:r>
              <a:rPr lang="fr-FR" sz="4000" b="1" dirty="0" smtClean="0"/>
              <a:t>MERCI DE VOTRE ATTENTION </a:t>
            </a:r>
            <a:endParaRPr lang="fr-FR" sz="4000" dirty="0"/>
          </a:p>
        </p:txBody>
      </p:sp>
    </p:spTree>
    <p:extLst>
      <p:ext uri="{BB962C8B-B14F-4D97-AF65-F5344CB8AC3E}">
        <p14:creationId xmlns:p14="http://schemas.microsoft.com/office/powerpoint/2010/main" val="36230662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644140" y="314990"/>
            <a:ext cx="1343164" cy="529236"/>
          </a:xfrm>
          <a:prstGeom prst="rect">
            <a:avLst/>
          </a:prstGeom>
        </p:spPr>
      </p:pic>
      <p:pic>
        <p:nvPicPr>
          <p:cNvPr id="5" name="Image 4"/>
          <p:cNvPicPr>
            <a:picLocks noChangeAspect="1"/>
          </p:cNvPicPr>
          <p:nvPr/>
        </p:nvPicPr>
        <p:blipFill>
          <a:blip r:embed="rId3"/>
          <a:stretch>
            <a:fillRect/>
          </a:stretch>
        </p:blipFill>
        <p:spPr>
          <a:xfrm>
            <a:off x="1524001" y="231895"/>
            <a:ext cx="1002030" cy="767860"/>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pic>
        <p:nvPicPr>
          <p:cNvPr id="17" name="Image 16"/>
          <p:cNvPicPr>
            <a:picLocks noChangeAspect="1"/>
          </p:cNvPicPr>
          <p:nvPr/>
        </p:nvPicPr>
        <p:blipFill>
          <a:blip r:embed="rId5"/>
          <a:stretch>
            <a:fillRect/>
          </a:stretch>
        </p:blipFill>
        <p:spPr>
          <a:xfrm>
            <a:off x="324499" y="1871662"/>
            <a:ext cx="10877550" cy="4305300"/>
          </a:xfrm>
          <a:prstGeom prst="rect">
            <a:avLst/>
          </a:prstGeom>
        </p:spPr>
      </p:pic>
      <p:sp>
        <p:nvSpPr>
          <p:cNvPr id="18" name="ZoneTexte 17"/>
          <p:cNvSpPr txBox="1"/>
          <p:nvPr/>
        </p:nvSpPr>
        <p:spPr>
          <a:xfrm>
            <a:off x="1296560" y="1081765"/>
            <a:ext cx="8577262" cy="707886"/>
          </a:xfrm>
          <a:prstGeom prst="rect">
            <a:avLst/>
          </a:prstGeom>
          <a:noFill/>
        </p:spPr>
        <p:txBody>
          <a:bodyPr wrap="square" rtlCol="0">
            <a:spAutoFit/>
          </a:bodyPr>
          <a:lstStyle/>
          <a:p>
            <a:pPr algn="ctr"/>
            <a:r>
              <a:rPr lang="fr-FR" sz="4000" b="1" dirty="0" smtClean="0"/>
              <a:t>Objectifs </a:t>
            </a:r>
            <a:endParaRPr lang="fr-FR" sz="4000" b="1" dirty="0"/>
          </a:p>
        </p:txBody>
      </p:sp>
    </p:spTree>
    <p:extLst>
      <p:ext uri="{BB962C8B-B14F-4D97-AF65-F5344CB8AC3E}">
        <p14:creationId xmlns:p14="http://schemas.microsoft.com/office/powerpoint/2010/main" val="35894261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p:cNvPicPr>
            <a:picLocks noChangeAspect="1"/>
          </p:cNvPicPr>
          <p:nvPr/>
        </p:nvPicPr>
        <p:blipFill>
          <a:blip r:embed="rId2"/>
          <a:stretch>
            <a:fillRect/>
          </a:stretch>
        </p:blipFill>
        <p:spPr>
          <a:xfrm>
            <a:off x="657224" y="952405"/>
            <a:ext cx="10820400" cy="5657850"/>
          </a:xfrm>
          <a:prstGeom prst="rect">
            <a:avLst/>
          </a:prstGeom>
        </p:spPr>
      </p:pic>
      <p:pic>
        <p:nvPicPr>
          <p:cNvPr id="4" name="Image 3"/>
          <p:cNvPicPr>
            <a:picLocks noChangeAspect="1"/>
          </p:cNvPicPr>
          <p:nvPr/>
        </p:nvPicPr>
        <p:blipFill>
          <a:blip r:embed="rId3"/>
          <a:stretch>
            <a:fillRect/>
          </a:stretch>
        </p:blipFill>
        <p:spPr>
          <a:xfrm>
            <a:off x="2830510" y="328485"/>
            <a:ext cx="1343164" cy="529236"/>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sp>
        <p:nvSpPr>
          <p:cNvPr id="11" name="Rectangle à coins arrondis 10"/>
          <p:cNvSpPr/>
          <p:nvPr/>
        </p:nvSpPr>
        <p:spPr>
          <a:xfrm>
            <a:off x="657224" y="993053"/>
            <a:ext cx="1089709" cy="85003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p:cNvPicPr>
            <a:picLocks noChangeAspect="1"/>
          </p:cNvPicPr>
          <p:nvPr/>
        </p:nvPicPr>
        <p:blipFill>
          <a:blip r:embed="rId5"/>
          <a:stretch>
            <a:fillRect/>
          </a:stretch>
        </p:blipFill>
        <p:spPr>
          <a:xfrm>
            <a:off x="1578643" y="237534"/>
            <a:ext cx="1002030" cy="767860"/>
          </a:xfrm>
          <a:prstGeom prst="rect">
            <a:avLst/>
          </a:prstGeom>
        </p:spPr>
      </p:pic>
    </p:spTree>
    <p:extLst>
      <p:ext uri="{BB962C8B-B14F-4D97-AF65-F5344CB8AC3E}">
        <p14:creationId xmlns:p14="http://schemas.microsoft.com/office/powerpoint/2010/main" val="9114161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2"/>
          <a:stretch>
            <a:fillRect/>
          </a:stretch>
        </p:blipFill>
        <p:spPr>
          <a:xfrm>
            <a:off x="1296560" y="1352549"/>
            <a:ext cx="9296400" cy="4848225"/>
          </a:xfrm>
          <a:prstGeom prst="rect">
            <a:avLst/>
          </a:prstGeom>
        </p:spPr>
      </p:pic>
      <p:pic>
        <p:nvPicPr>
          <p:cNvPr id="4" name="Image 3"/>
          <p:cNvPicPr>
            <a:picLocks noChangeAspect="1"/>
          </p:cNvPicPr>
          <p:nvPr/>
        </p:nvPicPr>
        <p:blipFill>
          <a:blip r:embed="rId3"/>
          <a:stretch>
            <a:fillRect/>
          </a:stretch>
        </p:blipFill>
        <p:spPr>
          <a:xfrm>
            <a:off x="2644140" y="314990"/>
            <a:ext cx="1343164" cy="529236"/>
          </a:xfrm>
          <a:prstGeom prst="rect">
            <a:avLst/>
          </a:prstGeom>
        </p:spPr>
      </p:pic>
      <p:pic>
        <p:nvPicPr>
          <p:cNvPr id="5" name="Image 4"/>
          <p:cNvPicPr>
            <a:picLocks noChangeAspect="1"/>
          </p:cNvPicPr>
          <p:nvPr/>
        </p:nvPicPr>
        <p:blipFill>
          <a:blip r:embed="rId4"/>
          <a:stretch>
            <a:fillRect/>
          </a:stretch>
        </p:blipFill>
        <p:spPr>
          <a:xfrm>
            <a:off x="1524001" y="231895"/>
            <a:ext cx="1002030" cy="767860"/>
          </a:xfrm>
          <a:prstGeom prst="rect">
            <a:avLst/>
          </a:prstGeom>
        </p:spPr>
      </p:pic>
      <p:pic>
        <p:nvPicPr>
          <p:cNvPr id="6" name="Imag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spTree>
    <p:extLst>
      <p:ext uri="{BB962C8B-B14F-4D97-AF65-F5344CB8AC3E}">
        <p14:creationId xmlns:p14="http://schemas.microsoft.com/office/powerpoint/2010/main" val="29739668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644140" y="314990"/>
            <a:ext cx="1343164" cy="529236"/>
          </a:xfrm>
          <a:prstGeom prst="rect">
            <a:avLst/>
          </a:prstGeom>
        </p:spPr>
      </p:pic>
      <p:pic>
        <p:nvPicPr>
          <p:cNvPr id="5" name="Image 4"/>
          <p:cNvPicPr>
            <a:picLocks noChangeAspect="1"/>
          </p:cNvPicPr>
          <p:nvPr/>
        </p:nvPicPr>
        <p:blipFill>
          <a:blip r:embed="rId3"/>
          <a:stretch>
            <a:fillRect/>
          </a:stretch>
        </p:blipFill>
        <p:spPr>
          <a:xfrm>
            <a:off x="1524001" y="231895"/>
            <a:ext cx="1002030" cy="767860"/>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pic>
        <p:nvPicPr>
          <p:cNvPr id="2" name="Image 1"/>
          <p:cNvPicPr>
            <a:picLocks noChangeAspect="1"/>
          </p:cNvPicPr>
          <p:nvPr/>
        </p:nvPicPr>
        <p:blipFill>
          <a:blip r:embed="rId5"/>
          <a:stretch>
            <a:fillRect/>
          </a:stretch>
        </p:blipFill>
        <p:spPr>
          <a:xfrm>
            <a:off x="2025016" y="1876146"/>
            <a:ext cx="8343900" cy="4371975"/>
          </a:xfrm>
          <a:prstGeom prst="rect">
            <a:avLst/>
          </a:prstGeom>
        </p:spPr>
      </p:pic>
      <p:sp>
        <p:nvSpPr>
          <p:cNvPr id="8" name="ZoneTexte 7"/>
          <p:cNvSpPr txBox="1"/>
          <p:nvPr/>
        </p:nvSpPr>
        <p:spPr>
          <a:xfrm>
            <a:off x="2526031" y="1006243"/>
            <a:ext cx="7632382" cy="707886"/>
          </a:xfrm>
          <a:prstGeom prst="rect">
            <a:avLst/>
          </a:prstGeom>
          <a:noFill/>
        </p:spPr>
        <p:txBody>
          <a:bodyPr wrap="square" rtlCol="0">
            <a:spAutoFit/>
          </a:bodyPr>
          <a:lstStyle/>
          <a:p>
            <a:pPr algn="ctr"/>
            <a:r>
              <a:rPr lang="fr-FR" sz="4000" b="1" dirty="0" smtClean="0"/>
              <a:t>Détails par pilier</a:t>
            </a:r>
            <a:endParaRPr lang="fr-FR" sz="4000" b="1" dirty="0"/>
          </a:p>
        </p:txBody>
      </p:sp>
    </p:spTree>
    <p:extLst>
      <p:ext uri="{BB962C8B-B14F-4D97-AF65-F5344CB8AC3E}">
        <p14:creationId xmlns:p14="http://schemas.microsoft.com/office/powerpoint/2010/main" val="35377625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644140" y="314990"/>
            <a:ext cx="1343164" cy="529236"/>
          </a:xfrm>
          <a:prstGeom prst="rect">
            <a:avLst/>
          </a:prstGeom>
        </p:spPr>
      </p:pic>
      <p:pic>
        <p:nvPicPr>
          <p:cNvPr id="5" name="Image 4"/>
          <p:cNvPicPr>
            <a:picLocks noChangeAspect="1"/>
          </p:cNvPicPr>
          <p:nvPr/>
        </p:nvPicPr>
        <p:blipFill>
          <a:blip r:embed="rId3"/>
          <a:stretch>
            <a:fillRect/>
          </a:stretch>
        </p:blipFill>
        <p:spPr>
          <a:xfrm>
            <a:off x="1524001" y="231895"/>
            <a:ext cx="1002030" cy="767860"/>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sp>
        <p:nvSpPr>
          <p:cNvPr id="8" name="ZoneTexte 7"/>
          <p:cNvSpPr txBox="1"/>
          <p:nvPr/>
        </p:nvSpPr>
        <p:spPr>
          <a:xfrm>
            <a:off x="2297431" y="1006243"/>
            <a:ext cx="7632382" cy="1323439"/>
          </a:xfrm>
          <a:prstGeom prst="rect">
            <a:avLst/>
          </a:prstGeom>
          <a:noFill/>
        </p:spPr>
        <p:txBody>
          <a:bodyPr wrap="square" rtlCol="0">
            <a:spAutoFit/>
          </a:bodyPr>
          <a:lstStyle/>
          <a:p>
            <a:pPr algn="ctr"/>
            <a:r>
              <a:rPr lang="fr-FR" sz="4000" b="1" dirty="0"/>
              <a:t>Les spécificités du programme Horizon Europe</a:t>
            </a:r>
          </a:p>
        </p:txBody>
      </p:sp>
      <p:sp>
        <p:nvSpPr>
          <p:cNvPr id="3" name="ZoneTexte 2"/>
          <p:cNvSpPr txBox="1"/>
          <p:nvPr/>
        </p:nvSpPr>
        <p:spPr>
          <a:xfrm>
            <a:off x="1085850" y="3154680"/>
            <a:ext cx="10858500" cy="1938992"/>
          </a:xfrm>
          <a:prstGeom prst="rect">
            <a:avLst/>
          </a:prstGeom>
          <a:noFill/>
        </p:spPr>
        <p:txBody>
          <a:bodyPr wrap="square" rtlCol="0">
            <a:spAutoFit/>
          </a:bodyPr>
          <a:lstStyle/>
          <a:p>
            <a:pPr marL="285750" indent="-285750">
              <a:buFontTx/>
              <a:buChar char="-"/>
            </a:pPr>
            <a:r>
              <a:rPr lang="fr-FR" sz="3000" b="1" dirty="0" smtClean="0">
                <a:solidFill>
                  <a:schemeClr val="accent1">
                    <a:lumMod val="50000"/>
                  </a:schemeClr>
                </a:solidFill>
              </a:rPr>
              <a:t>Notion </a:t>
            </a:r>
            <a:r>
              <a:rPr lang="fr-FR" sz="3000" b="1" dirty="0">
                <a:solidFill>
                  <a:schemeClr val="accent1">
                    <a:lumMod val="50000"/>
                  </a:schemeClr>
                </a:solidFill>
              </a:rPr>
              <a:t>d'ouverture de la </a:t>
            </a:r>
            <a:r>
              <a:rPr lang="fr-FR" sz="3000" b="1" dirty="0" smtClean="0">
                <a:solidFill>
                  <a:schemeClr val="accent1">
                    <a:lumMod val="50000"/>
                  </a:schemeClr>
                </a:solidFill>
              </a:rPr>
              <a:t>recherche</a:t>
            </a:r>
          </a:p>
          <a:p>
            <a:pPr marL="285750" indent="-285750">
              <a:buFontTx/>
              <a:buChar char="-"/>
            </a:pPr>
            <a:r>
              <a:rPr lang="fr-FR" sz="3000" b="1" dirty="0">
                <a:solidFill>
                  <a:schemeClr val="accent1">
                    <a:lumMod val="50000"/>
                  </a:schemeClr>
                </a:solidFill>
              </a:rPr>
              <a:t>Missions spécifiques</a:t>
            </a:r>
          </a:p>
          <a:p>
            <a:pPr marL="285750" indent="-285750">
              <a:buFontTx/>
              <a:buChar char="-"/>
            </a:pPr>
            <a:r>
              <a:rPr lang="fr-FR" sz="3000" b="1" dirty="0">
                <a:solidFill>
                  <a:schemeClr val="accent1">
                    <a:lumMod val="50000"/>
                  </a:schemeClr>
                </a:solidFill>
              </a:rPr>
              <a:t>Conseil européen de l'innovation</a:t>
            </a:r>
          </a:p>
          <a:p>
            <a:pPr marL="285750" indent="-285750">
              <a:buFontTx/>
              <a:buChar char="-"/>
            </a:pPr>
            <a:r>
              <a:rPr lang="fr-FR" sz="3000" b="1" dirty="0">
                <a:solidFill>
                  <a:schemeClr val="accent1">
                    <a:lumMod val="50000"/>
                  </a:schemeClr>
                </a:solidFill>
              </a:rPr>
              <a:t>Simplification des formalités administratives</a:t>
            </a:r>
          </a:p>
        </p:txBody>
      </p:sp>
    </p:spTree>
    <p:extLst>
      <p:ext uri="{BB962C8B-B14F-4D97-AF65-F5344CB8AC3E}">
        <p14:creationId xmlns:p14="http://schemas.microsoft.com/office/powerpoint/2010/main" val="38651268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644140" y="314990"/>
            <a:ext cx="1343164" cy="529236"/>
          </a:xfrm>
          <a:prstGeom prst="rect">
            <a:avLst/>
          </a:prstGeom>
        </p:spPr>
      </p:pic>
      <p:pic>
        <p:nvPicPr>
          <p:cNvPr id="5" name="Image 4"/>
          <p:cNvPicPr>
            <a:picLocks noChangeAspect="1"/>
          </p:cNvPicPr>
          <p:nvPr/>
        </p:nvPicPr>
        <p:blipFill>
          <a:blip r:embed="rId3"/>
          <a:stretch>
            <a:fillRect/>
          </a:stretch>
        </p:blipFill>
        <p:spPr>
          <a:xfrm>
            <a:off x="1524001" y="231895"/>
            <a:ext cx="1002030" cy="767860"/>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sp>
        <p:nvSpPr>
          <p:cNvPr id="3" name="ZoneTexte 2"/>
          <p:cNvSpPr txBox="1"/>
          <p:nvPr/>
        </p:nvSpPr>
        <p:spPr>
          <a:xfrm>
            <a:off x="442913" y="1228740"/>
            <a:ext cx="11372850" cy="1169551"/>
          </a:xfrm>
          <a:prstGeom prst="rect">
            <a:avLst/>
          </a:prstGeom>
          <a:noFill/>
        </p:spPr>
        <p:txBody>
          <a:bodyPr wrap="square" rtlCol="0">
            <a:spAutoFit/>
          </a:bodyPr>
          <a:lstStyle/>
          <a:p>
            <a:pPr algn="ctr"/>
            <a:r>
              <a:rPr lang="fr-FR" sz="3500" b="1" dirty="0" smtClean="0"/>
              <a:t>Quels sont les différents types d’actions ou instruments de financement dans Horizon Europe ?</a:t>
            </a:r>
            <a:endParaRPr lang="fr-FR" sz="3500" b="1" dirty="0"/>
          </a:p>
        </p:txBody>
      </p:sp>
      <p:sp>
        <p:nvSpPr>
          <p:cNvPr id="7" name="ZoneTexte 6"/>
          <p:cNvSpPr txBox="1"/>
          <p:nvPr/>
        </p:nvSpPr>
        <p:spPr>
          <a:xfrm>
            <a:off x="436453" y="2627276"/>
            <a:ext cx="11144250" cy="477054"/>
          </a:xfrm>
          <a:prstGeom prst="rect">
            <a:avLst/>
          </a:prstGeom>
          <a:noFill/>
        </p:spPr>
        <p:txBody>
          <a:bodyPr wrap="square" rtlCol="0">
            <a:spAutoFit/>
          </a:bodyPr>
          <a:lstStyle/>
          <a:p>
            <a:r>
              <a:rPr lang="fr-FR" sz="2500" b="1" dirty="0" smtClean="0">
                <a:solidFill>
                  <a:srgbClr val="0070C0"/>
                </a:solidFill>
              </a:rPr>
              <a:t>Définition d’une action</a:t>
            </a:r>
            <a:endParaRPr lang="fr-FR" sz="2500" b="1" dirty="0">
              <a:solidFill>
                <a:srgbClr val="0070C0"/>
              </a:solidFill>
            </a:endParaRPr>
          </a:p>
        </p:txBody>
      </p:sp>
      <p:sp>
        <p:nvSpPr>
          <p:cNvPr id="9" name="ZoneTexte 8"/>
          <p:cNvSpPr txBox="1"/>
          <p:nvPr/>
        </p:nvSpPr>
        <p:spPr>
          <a:xfrm>
            <a:off x="290210" y="3466511"/>
            <a:ext cx="11244263" cy="2400657"/>
          </a:xfrm>
          <a:prstGeom prst="rect">
            <a:avLst/>
          </a:prstGeom>
          <a:noFill/>
        </p:spPr>
        <p:txBody>
          <a:bodyPr wrap="square" rtlCol="0">
            <a:spAutoFit/>
          </a:bodyPr>
          <a:lstStyle/>
          <a:p>
            <a:pPr algn="just"/>
            <a:r>
              <a:rPr lang="fr-FR" sz="2500" b="1" dirty="0" smtClean="0"/>
              <a:t>Une action est «le projet financé dans le cadre du modèle de convention de subvention». Comme le stipule l’introduction du modèle de convention de subvention annoté, « le modèle général de convention de subvention concerne des subventions à l'action, c'est‐à‐dire les subventions pour des projets dont les activités qui contribuent à la réalisation des objectifs politiques de l'UE et sont normalement financés sur la base des coûts réels encourus par les bénéficiaires. ».*</a:t>
            </a:r>
            <a:endParaRPr lang="fr-FR" sz="2500" b="1" dirty="0"/>
          </a:p>
        </p:txBody>
      </p:sp>
      <p:sp>
        <p:nvSpPr>
          <p:cNvPr id="10" name="ZoneTexte 9"/>
          <p:cNvSpPr txBox="1"/>
          <p:nvPr/>
        </p:nvSpPr>
        <p:spPr>
          <a:xfrm>
            <a:off x="442913" y="6229350"/>
            <a:ext cx="11511866" cy="369332"/>
          </a:xfrm>
          <a:prstGeom prst="rect">
            <a:avLst/>
          </a:prstGeom>
          <a:noFill/>
        </p:spPr>
        <p:txBody>
          <a:bodyPr wrap="square" rtlCol="0">
            <a:spAutoFit/>
          </a:bodyPr>
          <a:lstStyle/>
          <a:p>
            <a:r>
              <a:rPr lang="fr-FR" dirty="0" smtClean="0"/>
              <a:t>*https://www.horizon-europe.gouv.fr/sites/default/files/2023-02/fiche-pratique-heu-types-d-action-8124.pdf</a:t>
            </a:r>
            <a:endParaRPr lang="fr-FR" dirty="0"/>
          </a:p>
        </p:txBody>
      </p:sp>
    </p:spTree>
    <p:extLst>
      <p:ext uri="{BB962C8B-B14F-4D97-AF65-F5344CB8AC3E}">
        <p14:creationId xmlns:p14="http://schemas.microsoft.com/office/powerpoint/2010/main" val="32771678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644140" y="314990"/>
            <a:ext cx="1343164" cy="529236"/>
          </a:xfrm>
          <a:prstGeom prst="rect">
            <a:avLst/>
          </a:prstGeom>
        </p:spPr>
      </p:pic>
      <p:pic>
        <p:nvPicPr>
          <p:cNvPr id="5" name="Image 4"/>
          <p:cNvPicPr>
            <a:picLocks noChangeAspect="1"/>
          </p:cNvPicPr>
          <p:nvPr/>
        </p:nvPicPr>
        <p:blipFill>
          <a:blip r:embed="rId3"/>
          <a:stretch>
            <a:fillRect/>
          </a:stretch>
        </p:blipFill>
        <p:spPr>
          <a:xfrm>
            <a:off x="1524001" y="231895"/>
            <a:ext cx="1002030" cy="767860"/>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9" y="206812"/>
            <a:ext cx="972061" cy="745593"/>
          </a:xfrm>
          <a:prstGeom prst="rect">
            <a:avLst/>
          </a:prstGeom>
        </p:spPr>
      </p:pic>
      <p:sp>
        <p:nvSpPr>
          <p:cNvPr id="3" name="ZoneTexte 2"/>
          <p:cNvSpPr txBox="1"/>
          <p:nvPr/>
        </p:nvSpPr>
        <p:spPr>
          <a:xfrm>
            <a:off x="571500" y="999755"/>
            <a:ext cx="11372850" cy="1169551"/>
          </a:xfrm>
          <a:prstGeom prst="rect">
            <a:avLst/>
          </a:prstGeom>
          <a:noFill/>
        </p:spPr>
        <p:txBody>
          <a:bodyPr wrap="square" rtlCol="0">
            <a:spAutoFit/>
          </a:bodyPr>
          <a:lstStyle/>
          <a:p>
            <a:pPr algn="ctr"/>
            <a:r>
              <a:rPr lang="fr-FR" sz="3500" b="1" dirty="0" smtClean="0"/>
              <a:t>Quels sont les types d’activités les plus courantes dans Horizon Europe ?</a:t>
            </a:r>
            <a:endParaRPr lang="fr-FR" sz="3500" b="1" dirty="0"/>
          </a:p>
        </p:txBody>
      </p:sp>
      <p:sp>
        <p:nvSpPr>
          <p:cNvPr id="7" name="ZoneTexte 6"/>
          <p:cNvSpPr txBox="1"/>
          <p:nvPr/>
        </p:nvSpPr>
        <p:spPr>
          <a:xfrm>
            <a:off x="621506" y="2169306"/>
            <a:ext cx="11144250" cy="477054"/>
          </a:xfrm>
          <a:prstGeom prst="rect">
            <a:avLst/>
          </a:prstGeom>
          <a:noFill/>
        </p:spPr>
        <p:txBody>
          <a:bodyPr wrap="square" rtlCol="0">
            <a:spAutoFit/>
          </a:bodyPr>
          <a:lstStyle/>
          <a:p>
            <a:r>
              <a:rPr lang="fr-FR" sz="2500" b="1" dirty="0" smtClean="0">
                <a:solidFill>
                  <a:srgbClr val="0070C0"/>
                </a:solidFill>
              </a:rPr>
              <a:t>Les actions d’innovation (Innovation Actions ‐ IA)</a:t>
            </a:r>
            <a:endParaRPr lang="fr-FR" sz="2500" b="1" dirty="0">
              <a:solidFill>
                <a:srgbClr val="0070C0"/>
              </a:solidFill>
            </a:endParaRPr>
          </a:p>
        </p:txBody>
      </p:sp>
      <p:sp>
        <p:nvSpPr>
          <p:cNvPr id="9" name="ZoneTexte 8"/>
          <p:cNvSpPr txBox="1"/>
          <p:nvPr/>
        </p:nvSpPr>
        <p:spPr>
          <a:xfrm>
            <a:off x="571500" y="2775778"/>
            <a:ext cx="11244263" cy="4216539"/>
          </a:xfrm>
          <a:prstGeom prst="rect">
            <a:avLst/>
          </a:prstGeom>
          <a:noFill/>
        </p:spPr>
        <p:txBody>
          <a:bodyPr wrap="square" rtlCol="0">
            <a:spAutoFit/>
          </a:bodyPr>
          <a:lstStyle/>
          <a:p>
            <a:pPr algn="just"/>
            <a:r>
              <a:rPr lang="fr-FR" sz="2500" b="1" dirty="0" smtClean="0"/>
              <a:t>Taux de financement européen </a:t>
            </a:r>
            <a:r>
              <a:rPr lang="fr-FR" sz="2500" dirty="0" smtClean="0"/>
              <a:t>: 60 à 70 % des coûts éligibles </a:t>
            </a:r>
            <a:r>
              <a:rPr lang="fr-FR" sz="2500" b="1" dirty="0" smtClean="0"/>
              <a:t>(100 % pour les entités à but non‐lucratif)</a:t>
            </a:r>
          </a:p>
          <a:p>
            <a:pPr algn="just"/>
            <a:endParaRPr lang="fr-FR" dirty="0" smtClean="0"/>
          </a:p>
          <a:p>
            <a:pPr algn="just"/>
            <a:r>
              <a:rPr lang="fr-FR" sz="2500" b="1" dirty="0" smtClean="0"/>
              <a:t>Durée habituelle : 30‐36 mois</a:t>
            </a:r>
          </a:p>
          <a:p>
            <a:pPr algn="just"/>
            <a:endParaRPr lang="fr-FR" b="1" dirty="0" smtClean="0"/>
          </a:p>
          <a:p>
            <a:pPr algn="just"/>
            <a:r>
              <a:rPr lang="fr-FR" sz="2500" dirty="0" smtClean="0"/>
              <a:t>Il s’agit de projets collaboratifs consistant principalement en activités visant directement à produire des plans, arrangements ou concepts pour un produit, procédé ou service nouveau ou amélioré. Ces activités peuvent inclure prototypage, essais, démonstration ou pilotes, validation du produit à grande échelle et la première application commerciale. Les projets peuvent inclure des activités limitées de recherche et de développement.</a:t>
            </a:r>
            <a:endParaRPr lang="fr-FR" sz="2500" dirty="0"/>
          </a:p>
        </p:txBody>
      </p:sp>
    </p:spTree>
    <p:extLst>
      <p:ext uri="{BB962C8B-B14F-4D97-AF65-F5344CB8AC3E}">
        <p14:creationId xmlns:p14="http://schemas.microsoft.com/office/powerpoint/2010/main" val="149360988"/>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457FC7DF58BD3408BA25CEC4DD97094" ma:contentTypeVersion="18" ma:contentTypeDescription="Crée un document." ma:contentTypeScope="" ma:versionID="f4063d2ab4c0b8586e7d574f832803eb">
  <xsd:schema xmlns:xsd="http://www.w3.org/2001/XMLSchema" xmlns:xs="http://www.w3.org/2001/XMLSchema" xmlns:p="http://schemas.microsoft.com/office/2006/metadata/properties" xmlns:ns2="90fe0638-1ee1-45ec-afd1-05f7fdcd5d3e" xmlns:ns3="fce920d4-eb91-4e2b-89a1-4c446563d8ac" targetNamespace="http://schemas.microsoft.com/office/2006/metadata/properties" ma:root="true" ma:fieldsID="33dda776698c2840cc1d0ef7d0ae747e" ns2:_="" ns3:_="">
    <xsd:import namespace="90fe0638-1ee1-45ec-afd1-05f7fdcd5d3e"/>
    <xsd:import namespace="fce920d4-eb91-4e2b-89a1-4c446563d8a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SearchProperties" minOccurs="0"/>
                <xsd:element ref="ns2:MediaLengthInSeconds" minOccurs="0"/>
                <xsd:element ref="ns2:MediaServiceObjectDetectorVersions"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fe0638-1ee1-45ec-afd1-05f7fdcd5d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08d37a06-ab01-4b24-846d-12f7032d1ceb"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_Flow_SignoffStatus" ma:index="24" nillable="true" ma:displayName="État de validation" ma:internalName="_x00c9_tat_x0020_de_x0020_valida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ce920d4-eb91-4e2b-89a1-4c446563d8ac" elementFormDefault="qualified">
    <xsd:import namespace="http://schemas.microsoft.com/office/2006/documentManagement/types"/>
    <xsd:import namespace="http://schemas.microsoft.com/office/infopath/2007/PartnerControls"/>
    <xsd:element name="SharedWithUsers" ma:index="16"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Partagé avec détails" ma:internalName="SharedWithDetails" ma:readOnly="true">
      <xsd:simpleType>
        <xsd:restriction base="dms:Note">
          <xsd:maxLength value="255"/>
        </xsd:restriction>
      </xsd:simpleType>
    </xsd:element>
    <xsd:element name="TaxCatchAll" ma:index="20" nillable="true" ma:displayName="Taxonomy Catch All Column" ma:hidden="true" ma:list="{591378bd-1661-4616-8b93-780768dae83f}" ma:internalName="TaxCatchAll" ma:showField="CatchAllData" ma:web="fce920d4-eb91-4e2b-89a1-4c446563d8a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ce920d4-eb91-4e2b-89a1-4c446563d8ac" xsi:nil="true"/>
    <_Flow_SignoffStatus xmlns="90fe0638-1ee1-45ec-afd1-05f7fdcd5d3e" xsi:nil="true"/>
    <lcf76f155ced4ddcb4097134ff3c332f xmlns="90fe0638-1ee1-45ec-afd1-05f7fdcd5d3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F40B93C-616F-4394-A16C-D80DAA4F23E4}"/>
</file>

<file path=customXml/itemProps2.xml><?xml version="1.0" encoding="utf-8"?>
<ds:datastoreItem xmlns:ds="http://schemas.openxmlformats.org/officeDocument/2006/customXml" ds:itemID="{87AD0539-ADC9-442B-9592-C6C9BDD60AAE}"/>
</file>

<file path=customXml/itemProps3.xml><?xml version="1.0" encoding="utf-8"?>
<ds:datastoreItem xmlns:ds="http://schemas.openxmlformats.org/officeDocument/2006/customXml" ds:itemID="{FC4B4D40-BAA2-4BAD-A347-5BECA8A42310}"/>
</file>

<file path=docProps/app.xml><?xml version="1.0" encoding="utf-8"?>
<Properties xmlns="http://schemas.openxmlformats.org/officeDocument/2006/extended-properties" xmlns:vt="http://schemas.openxmlformats.org/officeDocument/2006/docPropsVTypes">
  <TotalTime>1840</TotalTime>
  <Words>1248</Words>
  <Application>Microsoft Office PowerPoint</Application>
  <PresentationFormat>Grand écran</PresentationFormat>
  <Paragraphs>114</Paragraphs>
  <Slides>25</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25</vt:i4>
      </vt:variant>
    </vt:vector>
  </HeadingPairs>
  <TitlesOfParts>
    <vt:vector size="30" baseType="lpstr">
      <vt:lpstr>Arial</vt:lpstr>
      <vt:lpstr>Calibri</vt:lpstr>
      <vt:lpstr>Calibri Light</vt:lpstr>
      <vt:lpstr>Wingdings</vt:lpstr>
      <vt:lpstr>Thème Office</vt:lpstr>
      <vt:lpstr>    HORIZON EUROPE   (2021-2027)</vt:lpstr>
      <vt:lpstr>Qu’est ce qu’Horizon Europe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HORIZON EUROPE   (2021-2027)</dc:title>
  <dc:creator>DONIA CRISTOFARI</dc:creator>
  <cp:lastModifiedBy>DONIA CRISTOFARI</cp:lastModifiedBy>
  <cp:revision>41</cp:revision>
  <cp:lastPrinted>2023-11-20T13:54:28Z</cp:lastPrinted>
  <dcterms:created xsi:type="dcterms:W3CDTF">2023-11-06T09:20:37Z</dcterms:created>
  <dcterms:modified xsi:type="dcterms:W3CDTF">2023-11-21T10:04:51Z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0x010100D457FC7DF58BD3408BA25CEC4DD97094</vt:lpwstr>
  </property>
</Properties>
</file>